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9"/>
  </p:notesMasterIdLst>
  <p:handoutMasterIdLst>
    <p:handoutMasterId r:id="rId60"/>
  </p:handoutMasterIdLst>
  <p:sldIdLst>
    <p:sldId id="524" r:id="rId2"/>
    <p:sldId id="436" r:id="rId3"/>
    <p:sldId id="489" r:id="rId4"/>
    <p:sldId id="328" r:id="rId5"/>
    <p:sldId id="373" r:id="rId6"/>
    <p:sldId id="438" r:id="rId7"/>
    <p:sldId id="439" r:id="rId8"/>
    <p:sldId id="525" r:id="rId9"/>
    <p:sldId id="481" r:id="rId10"/>
    <p:sldId id="520" r:id="rId11"/>
    <p:sldId id="522" r:id="rId12"/>
    <p:sldId id="497" r:id="rId13"/>
    <p:sldId id="475" r:id="rId14"/>
    <p:sldId id="496" r:id="rId15"/>
    <p:sldId id="488" r:id="rId16"/>
    <p:sldId id="479" r:id="rId17"/>
    <p:sldId id="486" r:id="rId18"/>
    <p:sldId id="476" r:id="rId19"/>
    <p:sldId id="332" r:id="rId20"/>
    <p:sldId id="487" r:id="rId21"/>
    <p:sldId id="523" r:id="rId22"/>
    <p:sldId id="505" r:id="rId23"/>
    <p:sldId id="506" r:id="rId24"/>
    <p:sldId id="508" r:id="rId25"/>
    <p:sldId id="511" r:id="rId26"/>
    <p:sldId id="512" r:id="rId27"/>
    <p:sldId id="415" r:id="rId28"/>
    <p:sldId id="515" r:id="rId29"/>
    <p:sldId id="518" r:id="rId30"/>
    <p:sldId id="517" r:id="rId31"/>
    <p:sldId id="490" r:id="rId32"/>
    <p:sldId id="484" r:id="rId33"/>
    <p:sldId id="456" r:id="rId34"/>
    <p:sldId id="464" r:id="rId35"/>
    <p:sldId id="459" r:id="rId36"/>
    <p:sldId id="465" r:id="rId37"/>
    <p:sldId id="482" r:id="rId38"/>
    <p:sldId id="472" r:id="rId39"/>
    <p:sldId id="477" r:id="rId40"/>
    <p:sldId id="485" r:id="rId41"/>
    <p:sldId id="450" r:id="rId42"/>
    <p:sldId id="452" r:id="rId43"/>
    <p:sldId id="454" r:id="rId44"/>
    <p:sldId id="457" r:id="rId45"/>
    <p:sldId id="447" r:id="rId46"/>
    <p:sldId id="473" r:id="rId47"/>
    <p:sldId id="474" r:id="rId48"/>
    <p:sldId id="412" r:id="rId49"/>
    <p:sldId id="460" r:id="rId50"/>
    <p:sldId id="453" r:id="rId51"/>
    <p:sldId id="491" r:id="rId52"/>
    <p:sldId id="492" r:id="rId53"/>
    <p:sldId id="443" r:id="rId54"/>
    <p:sldId id="462" r:id="rId55"/>
    <p:sldId id="498" r:id="rId56"/>
    <p:sldId id="519" r:id="rId57"/>
    <p:sldId id="510" r:id="rId58"/>
  </p:sldIdLst>
  <p:sldSz cx="9144000" cy="6858000" type="screen4x3"/>
  <p:notesSz cx="7010400" cy="9296400"/>
  <p:custDataLst>
    <p:tags r:id="rId6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976">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5935" autoAdjust="0"/>
  </p:normalViewPr>
  <p:slideViewPr>
    <p:cSldViewPr>
      <p:cViewPr varScale="1">
        <p:scale>
          <a:sx n="60" d="100"/>
          <a:sy n="60" d="100"/>
        </p:scale>
        <p:origin x="1128" y="38"/>
      </p:cViewPr>
      <p:guideLst>
        <p:guide orient="horz" pos="2160"/>
        <p:guide pos="2976"/>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2" d="100"/>
          <a:sy n="52" d="100"/>
        </p:scale>
        <p:origin x="1478" y="5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Sheet1!$B$5</c:f>
              <c:strCache>
                <c:ptCount val="1"/>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Sheet1!$A$6:$A$9</c:f>
              <c:numCache>
                <c:formatCode>General</c:formatCode>
                <c:ptCount val="4"/>
                <c:pt idx="0">
                  <c:v>2002</c:v>
                </c:pt>
                <c:pt idx="1">
                  <c:v>2006</c:v>
                </c:pt>
                <c:pt idx="2">
                  <c:v>2010</c:v>
                </c:pt>
                <c:pt idx="3">
                  <c:v>2014</c:v>
                </c:pt>
              </c:numCache>
            </c:numRef>
          </c:cat>
          <c:val>
            <c:numRef>
              <c:f>Sheet1!$B$6:$B$9</c:f>
              <c:numCache>
                <c:formatCode>General</c:formatCode>
                <c:ptCount val="4"/>
              </c:numCache>
            </c:numRef>
          </c:val>
          <c:smooth val="0"/>
        </c:ser>
        <c:ser>
          <c:idx val="1"/>
          <c:order val="1"/>
          <c:tx>
            <c:strRef>
              <c:f>Sheet1!$C$5</c:f>
              <c:strCache>
                <c:ptCount val="1"/>
                <c:pt idx="0">
                  <c:v>Independent contractor </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Sheet1!$A$6:$A$9</c:f>
              <c:numCache>
                <c:formatCode>General</c:formatCode>
                <c:ptCount val="4"/>
                <c:pt idx="0">
                  <c:v>2002</c:v>
                </c:pt>
                <c:pt idx="1">
                  <c:v>2006</c:v>
                </c:pt>
                <c:pt idx="2">
                  <c:v>2010</c:v>
                </c:pt>
                <c:pt idx="3">
                  <c:v>2014</c:v>
                </c:pt>
              </c:numCache>
            </c:numRef>
          </c:cat>
          <c:val>
            <c:numRef>
              <c:f>Sheet1!$C$6:$C$9</c:f>
              <c:numCache>
                <c:formatCode>General</c:formatCode>
                <c:ptCount val="4"/>
                <c:pt idx="0">
                  <c:v>29</c:v>
                </c:pt>
                <c:pt idx="1">
                  <c:v>24</c:v>
                </c:pt>
                <c:pt idx="2">
                  <c:v>25</c:v>
                </c:pt>
                <c:pt idx="3">
                  <c:v>25</c:v>
                </c:pt>
              </c:numCache>
            </c:numRef>
          </c:val>
          <c:smooth val="0"/>
        </c:ser>
        <c:ser>
          <c:idx val="2"/>
          <c:order val="2"/>
          <c:tx>
            <c:strRef>
              <c:f>Sheet1!$D$5</c:f>
              <c:strCache>
                <c:ptCount val="1"/>
                <c:pt idx="0">
                  <c:v>On-call/Work only when called</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Sheet1!$A$6:$A$9</c:f>
              <c:numCache>
                <c:formatCode>General</c:formatCode>
                <c:ptCount val="4"/>
                <c:pt idx="0">
                  <c:v>2002</c:v>
                </c:pt>
                <c:pt idx="1">
                  <c:v>2006</c:v>
                </c:pt>
                <c:pt idx="2">
                  <c:v>2010</c:v>
                </c:pt>
                <c:pt idx="3">
                  <c:v>2014</c:v>
                </c:pt>
              </c:numCache>
            </c:numRef>
          </c:cat>
          <c:val>
            <c:numRef>
              <c:f>Sheet1!$D$6:$D$9</c:f>
              <c:numCache>
                <c:formatCode>General</c:formatCode>
                <c:ptCount val="4"/>
                <c:pt idx="0">
                  <c:v>26</c:v>
                </c:pt>
                <c:pt idx="1">
                  <c:v>13</c:v>
                </c:pt>
                <c:pt idx="2">
                  <c:v>16</c:v>
                </c:pt>
                <c:pt idx="3">
                  <c:v>28</c:v>
                </c:pt>
              </c:numCache>
            </c:numRef>
          </c:val>
          <c:smooth val="0"/>
        </c:ser>
        <c:ser>
          <c:idx val="3"/>
          <c:order val="3"/>
          <c:tx>
            <c:strRef>
              <c:f>Sheet1!$E$5</c:f>
              <c:strCache>
                <c:ptCount val="1"/>
                <c:pt idx="0">
                  <c:v>Paid by temporary agency</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Sheet1!$A$6:$A$9</c:f>
              <c:numCache>
                <c:formatCode>General</c:formatCode>
                <c:ptCount val="4"/>
                <c:pt idx="0">
                  <c:v>2002</c:v>
                </c:pt>
                <c:pt idx="1">
                  <c:v>2006</c:v>
                </c:pt>
                <c:pt idx="2">
                  <c:v>2010</c:v>
                </c:pt>
                <c:pt idx="3">
                  <c:v>2014</c:v>
                </c:pt>
              </c:numCache>
            </c:numRef>
          </c:cat>
          <c:val>
            <c:numRef>
              <c:f>Sheet1!$E$6:$E$9</c:f>
              <c:numCache>
                <c:formatCode>General</c:formatCode>
                <c:ptCount val="4"/>
                <c:pt idx="0">
                  <c:v>27</c:v>
                </c:pt>
                <c:pt idx="1">
                  <c:v>12</c:v>
                </c:pt>
                <c:pt idx="2">
                  <c:v>56</c:v>
                </c:pt>
                <c:pt idx="3">
                  <c:v>43</c:v>
                </c:pt>
              </c:numCache>
            </c:numRef>
          </c:val>
          <c:smooth val="0"/>
        </c:ser>
        <c:ser>
          <c:idx val="4"/>
          <c:order val="4"/>
          <c:tx>
            <c:strRef>
              <c:f>Sheet1!$F$5</c:f>
              <c:strCache>
                <c:ptCount val="1"/>
                <c:pt idx="0">
                  <c:v>Work under a contractor</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Sheet1!$A$6:$A$9</c:f>
              <c:numCache>
                <c:formatCode>General</c:formatCode>
                <c:ptCount val="4"/>
                <c:pt idx="0">
                  <c:v>2002</c:v>
                </c:pt>
                <c:pt idx="1">
                  <c:v>2006</c:v>
                </c:pt>
                <c:pt idx="2">
                  <c:v>2010</c:v>
                </c:pt>
                <c:pt idx="3">
                  <c:v>2014</c:v>
                </c:pt>
              </c:numCache>
            </c:numRef>
          </c:cat>
          <c:val>
            <c:numRef>
              <c:f>Sheet1!$F$6:$F$9</c:f>
              <c:numCache>
                <c:formatCode>General</c:formatCode>
                <c:ptCount val="4"/>
                <c:pt idx="0">
                  <c:v>27</c:v>
                </c:pt>
                <c:pt idx="1">
                  <c:v>45</c:v>
                </c:pt>
                <c:pt idx="2">
                  <c:v>32</c:v>
                </c:pt>
                <c:pt idx="3">
                  <c:v>24</c:v>
                </c:pt>
              </c:numCache>
            </c:numRef>
          </c:val>
          <c:smooth val="0"/>
        </c:ser>
        <c:ser>
          <c:idx val="5"/>
          <c:order val="5"/>
          <c:tx>
            <c:strRef>
              <c:f>Sheet1!$G$5</c:f>
              <c:strCache>
                <c:ptCount val="1"/>
                <c:pt idx="0">
                  <c:v>Standard employee</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Sheet1!$A$6:$A$9</c:f>
              <c:numCache>
                <c:formatCode>General</c:formatCode>
                <c:ptCount val="4"/>
                <c:pt idx="0">
                  <c:v>2002</c:v>
                </c:pt>
                <c:pt idx="1">
                  <c:v>2006</c:v>
                </c:pt>
                <c:pt idx="2">
                  <c:v>2010</c:v>
                </c:pt>
                <c:pt idx="3">
                  <c:v>2014</c:v>
                </c:pt>
              </c:numCache>
            </c:numRef>
          </c:cat>
          <c:val>
            <c:numRef>
              <c:f>Sheet1!$G$6:$G$9</c:f>
              <c:numCache>
                <c:formatCode>General</c:formatCode>
                <c:ptCount val="4"/>
                <c:pt idx="0">
                  <c:v>31</c:v>
                </c:pt>
                <c:pt idx="1">
                  <c:v>33</c:v>
                </c:pt>
                <c:pt idx="2">
                  <c:v>35</c:v>
                </c:pt>
                <c:pt idx="3">
                  <c:v>30</c:v>
                </c:pt>
              </c:numCache>
            </c:numRef>
          </c:val>
          <c:smooth val="0"/>
        </c:ser>
        <c:dLbls>
          <c:showLegendKey val="0"/>
          <c:showVal val="0"/>
          <c:showCatName val="0"/>
          <c:showSerName val="0"/>
          <c:showPercent val="0"/>
          <c:showBubbleSize val="0"/>
        </c:dLbls>
        <c:marker val="1"/>
        <c:smooth val="0"/>
        <c:axId val="103012224"/>
        <c:axId val="104333312"/>
      </c:lineChart>
      <c:catAx>
        <c:axId val="103012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4333312"/>
        <c:crosses val="autoZero"/>
        <c:auto val="1"/>
        <c:lblAlgn val="ctr"/>
        <c:lblOffset val="100"/>
        <c:noMultiLvlLbl val="0"/>
      </c:catAx>
      <c:valAx>
        <c:axId val="104333312"/>
        <c:scaling>
          <c:orientation val="minMax"/>
        </c:scaling>
        <c:delete val="0"/>
        <c:axPos val="l"/>
        <c:majorGridlines>
          <c:spPr>
            <a:ln w="9525" cap="flat" cmpd="sng" algn="ctr">
              <a:solidFill>
                <a:schemeClr val="tx1">
                  <a:lumMod val="15000"/>
                  <a:lumOff val="85000"/>
                </a:schemeClr>
              </a:solidFill>
              <a:prstDash val="sys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3012224"/>
        <c:crosses val="autoZero"/>
        <c:crossBetween val="between"/>
      </c:valAx>
      <c:spPr>
        <a:noFill/>
        <a:ln>
          <a:noFill/>
        </a:ln>
        <a:effectLst/>
      </c:spPr>
    </c:plotArea>
    <c:legend>
      <c:legendPos val="b"/>
      <c:legendEntry>
        <c:idx val="0"/>
        <c:delete val="1"/>
      </c:legendEntry>
      <c:layout>
        <c:manualLayout>
          <c:xMode val="edge"/>
          <c:yMode val="edge"/>
          <c:x val="1.91253547104786E-2"/>
          <c:y val="0.77642513062036544"/>
          <c:w val="0.9595401401271122"/>
          <c:h val="0.1907064738517154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baseline="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F85A2A9-D9BD-4F38-9419-F1ED375FE18C}" type="datetimeFigureOut">
              <a:rPr lang="en-US" smtClean="0"/>
              <a:t>8/2/2016</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207E500-39B8-43E8-8AC7-FDC7CDD1F0EB}" type="slidenum">
              <a:rPr lang="en-US" smtClean="0"/>
              <a:t>‹#›</a:t>
            </a:fld>
            <a:endParaRPr lang="en-US" dirty="0"/>
          </a:p>
        </p:txBody>
      </p:sp>
    </p:spTree>
    <p:extLst>
      <p:ext uri="{BB962C8B-B14F-4D97-AF65-F5344CB8AC3E}">
        <p14:creationId xmlns:p14="http://schemas.microsoft.com/office/powerpoint/2010/main" val="2257229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930" tIns="46465" rIns="92930" bIns="46465" rtlCol="0"/>
          <a:lstStyle>
            <a:lvl1pPr algn="r">
              <a:defRPr sz="1200"/>
            </a:lvl1pPr>
          </a:lstStyle>
          <a:p>
            <a:fld id="{1E185C3D-7ABB-45F3-82D5-4C48E218950A}" type="datetimeFigureOut">
              <a:rPr lang="en-US" smtClean="0"/>
              <a:pPr/>
              <a:t>8/2/2016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930" tIns="46465" rIns="92930" bIns="4646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2930" tIns="46465" rIns="92930" bIns="464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930" tIns="46465" rIns="92930" bIns="46465" rtlCol="0" anchor="b"/>
          <a:lstStyle>
            <a:lvl1pPr algn="r">
              <a:defRPr sz="1200"/>
            </a:lvl1pPr>
          </a:lstStyle>
          <a:p>
            <a:fld id="{2DE3F8BA-B8BE-491E-8299-00E6EDCD1996}" type="slidenum">
              <a:rPr lang="en-US" smtClean="0"/>
              <a:pPr/>
              <a:t>‹#›</a:t>
            </a:fld>
            <a:endParaRPr lang="en-US" dirty="0"/>
          </a:p>
        </p:txBody>
      </p:sp>
    </p:spTree>
    <p:extLst>
      <p:ext uri="{BB962C8B-B14F-4D97-AF65-F5344CB8AC3E}">
        <p14:creationId xmlns:p14="http://schemas.microsoft.com/office/powerpoint/2010/main" val="372054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E3F8BA-B8BE-491E-8299-00E6EDCD1996}" type="slidenum">
              <a:rPr lang="en-US" smtClean="0"/>
              <a:pPr/>
              <a:t>23</a:t>
            </a:fld>
            <a:endParaRPr lang="en-US" dirty="0"/>
          </a:p>
        </p:txBody>
      </p:sp>
    </p:spTree>
    <p:extLst>
      <p:ext uri="{BB962C8B-B14F-4D97-AF65-F5344CB8AC3E}">
        <p14:creationId xmlns:p14="http://schemas.microsoft.com/office/powerpoint/2010/main" val="1383447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E3F8BA-B8BE-491E-8299-00E6EDCD1996}" type="slidenum">
              <a:rPr lang="en-US" smtClean="0"/>
              <a:pPr/>
              <a:t>38</a:t>
            </a:fld>
            <a:endParaRPr lang="en-US" dirty="0"/>
          </a:p>
        </p:txBody>
      </p:sp>
    </p:spTree>
    <p:extLst>
      <p:ext uri="{BB962C8B-B14F-4D97-AF65-F5344CB8AC3E}">
        <p14:creationId xmlns:p14="http://schemas.microsoft.com/office/powerpoint/2010/main" val="2924005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DE0EB7-057F-405F-9E0C-6A5032A464AD}" type="datetimeFigureOut">
              <a:rPr lang="en-US" smtClean="0"/>
              <a:pPr/>
              <a:t>8/2/2016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336D98-2A1A-4F95-A687-2BBAEA6D58B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DE0EB7-057F-405F-9E0C-6A5032A464AD}" type="datetimeFigureOut">
              <a:rPr lang="en-US" smtClean="0"/>
              <a:pPr/>
              <a:t>8/2/2016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336D98-2A1A-4F95-A687-2BBAEA6D58B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DE0EB7-057F-405F-9E0C-6A5032A464AD}" type="datetimeFigureOut">
              <a:rPr lang="en-US" smtClean="0"/>
              <a:pPr/>
              <a:t>8/2/2016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336D98-2A1A-4F95-A687-2BBAEA6D58B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DE0EB7-057F-405F-9E0C-6A5032A464AD}" type="datetimeFigureOut">
              <a:rPr lang="en-US" smtClean="0"/>
              <a:pPr/>
              <a:t>8/2/2016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336D98-2A1A-4F95-A687-2BBAEA6D58B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DE0EB7-057F-405F-9E0C-6A5032A464AD}" type="datetimeFigureOut">
              <a:rPr lang="en-US" smtClean="0"/>
              <a:pPr/>
              <a:t>8/2/2016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336D98-2A1A-4F95-A687-2BBAEA6D58B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DE0EB7-057F-405F-9E0C-6A5032A464AD}" type="datetimeFigureOut">
              <a:rPr lang="en-US" smtClean="0"/>
              <a:pPr/>
              <a:t>8/2/2016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336D98-2A1A-4F95-A687-2BBAEA6D58B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DE0EB7-057F-405F-9E0C-6A5032A464AD}" type="datetimeFigureOut">
              <a:rPr lang="en-US" smtClean="0"/>
              <a:pPr/>
              <a:t>8/2/2016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4336D98-2A1A-4F95-A687-2BBAEA6D58B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DE0EB7-057F-405F-9E0C-6A5032A464AD}" type="datetimeFigureOut">
              <a:rPr lang="en-US" smtClean="0"/>
              <a:pPr/>
              <a:t>8/2/2016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4336D98-2A1A-4F95-A687-2BBAEA6D58B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DE0EB7-057F-405F-9E0C-6A5032A464AD}" type="datetimeFigureOut">
              <a:rPr lang="en-US" smtClean="0"/>
              <a:pPr/>
              <a:t>8/2/2016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4336D98-2A1A-4F95-A687-2BBAEA6D58B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DE0EB7-057F-405F-9E0C-6A5032A464AD}" type="datetimeFigureOut">
              <a:rPr lang="en-US" smtClean="0"/>
              <a:pPr/>
              <a:t>8/2/2016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336D98-2A1A-4F95-A687-2BBAEA6D58B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DE0EB7-057F-405F-9E0C-6A5032A464AD}" type="datetimeFigureOut">
              <a:rPr lang="en-US" smtClean="0"/>
              <a:pPr/>
              <a:t>8/2/2016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336D98-2A1A-4F95-A687-2BBAEA6D58B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DE0EB7-057F-405F-9E0C-6A5032A464AD}" type="datetimeFigureOut">
              <a:rPr lang="en-US" smtClean="0"/>
              <a:pPr/>
              <a:t>8/2/2016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336D98-2A1A-4F95-A687-2BBAEA6D58B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457200"/>
            <a:ext cx="8229600" cy="1371600"/>
          </a:xfrm>
        </p:spPr>
        <p:txBody>
          <a:bodyPr>
            <a:noAutofit/>
          </a:bodyPr>
          <a:lstStyle/>
          <a:p>
            <a:pPr algn="r"/>
            <a:r>
              <a:rPr lang="en-US" b="1" dirty="0" smtClean="0"/>
              <a:t>CHANGING WORLD OF WORK: </a:t>
            </a:r>
            <a:r>
              <a:rPr lang="en-US" sz="3200" b="1" dirty="0" smtClean="0"/>
              <a:t>Implications for Management, Economics, Law and Health </a:t>
            </a:r>
            <a:endParaRPr lang="en-US" sz="3200" b="1" dirty="0"/>
          </a:p>
        </p:txBody>
      </p:sp>
      <p:sp>
        <p:nvSpPr>
          <p:cNvPr id="3" name="Subtitle 2"/>
          <p:cNvSpPr>
            <a:spLocks noGrp="1"/>
          </p:cNvSpPr>
          <p:nvPr>
            <p:ph type="subTitle" idx="1"/>
          </p:nvPr>
        </p:nvSpPr>
        <p:spPr>
          <a:xfrm>
            <a:off x="838200" y="2514600"/>
            <a:ext cx="7543800" cy="4038600"/>
          </a:xfrm>
        </p:spPr>
        <p:txBody>
          <a:bodyPr>
            <a:normAutofit/>
          </a:bodyPr>
          <a:lstStyle/>
          <a:p>
            <a:pPr algn="r"/>
            <a:r>
              <a:rPr lang="en-US" sz="2400" b="1" dirty="0" smtClean="0"/>
              <a:t>John Howard</a:t>
            </a:r>
          </a:p>
          <a:p>
            <a:pPr algn="r"/>
            <a:r>
              <a:rPr lang="en-US" sz="2400" b="1" dirty="0" smtClean="0"/>
              <a:t>National Institute for Occupational Safety and Health</a:t>
            </a:r>
          </a:p>
          <a:p>
            <a:pPr algn="r"/>
            <a:r>
              <a:rPr lang="en-US" sz="2400" b="1" dirty="0" smtClean="0"/>
              <a:t>Washington, D.C.</a:t>
            </a:r>
          </a:p>
          <a:p>
            <a:pPr algn="r"/>
            <a:endParaRPr lang="en-US" sz="2400" b="1" dirty="0" smtClean="0"/>
          </a:p>
          <a:p>
            <a:pPr algn="r"/>
            <a:r>
              <a:rPr lang="en-US" sz="2000" b="1" dirty="0" smtClean="0"/>
              <a:t> 26 July 2016</a:t>
            </a:r>
          </a:p>
          <a:p>
            <a:pPr algn="r"/>
            <a:endParaRPr lang="en-US" sz="2000" b="1" dirty="0" smtClean="0"/>
          </a:p>
          <a:p>
            <a:pPr algn="r"/>
            <a:r>
              <a:rPr lang="en-US" sz="2000" b="1" dirty="0" smtClean="0"/>
              <a:t>National Association of Government Labor Officials</a:t>
            </a:r>
          </a:p>
          <a:p>
            <a:pPr algn="r"/>
            <a:r>
              <a:rPr lang="en-US" sz="2000" b="1" dirty="0" smtClean="0"/>
              <a:t>Hilton Garden Inn</a:t>
            </a:r>
            <a:endParaRPr lang="en-US" sz="2000" b="1" dirty="0"/>
          </a:p>
          <a:p>
            <a:pPr algn="r"/>
            <a:r>
              <a:rPr lang="en-US" sz="2000" b="1" dirty="0" smtClean="0"/>
              <a:t>Portland, Maine </a:t>
            </a:r>
            <a:endParaRPr lang="en-US" dirty="0" smtClean="0"/>
          </a:p>
          <a:p>
            <a:endParaRPr lang="en-US" dirty="0"/>
          </a:p>
        </p:txBody>
      </p:sp>
    </p:spTree>
    <p:extLst>
      <p:ext uri="{BB962C8B-B14F-4D97-AF65-F5344CB8AC3E}">
        <p14:creationId xmlns:p14="http://schemas.microsoft.com/office/powerpoint/2010/main" val="2253376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en-US" sz="4000" b="1" dirty="0" smtClean="0"/>
              <a:t>On-Line Platform Economy</a:t>
            </a:r>
            <a:endParaRPr lang="en-US" sz="4000" b="1" dirty="0"/>
          </a:p>
        </p:txBody>
      </p:sp>
      <p:sp>
        <p:nvSpPr>
          <p:cNvPr id="3" name="Content Placeholder 2"/>
          <p:cNvSpPr>
            <a:spLocks noGrp="1"/>
          </p:cNvSpPr>
          <p:nvPr>
            <p:ph idx="1"/>
          </p:nvPr>
        </p:nvSpPr>
        <p:spPr>
          <a:xfrm>
            <a:off x="228600" y="1066800"/>
            <a:ext cx="8763000" cy="2819400"/>
          </a:xfrm>
        </p:spPr>
        <p:txBody>
          <a:bodyPr>
            <a:normAutofit fontScale="77500" lnSpcReduction="20000"/>
          </a:bodyPr>
          <a:lstStyle/>
          <a:p>
            <a:r>
              <a:rPr lang="en-US" dirty="0"/>
              <a:t>E</a:t>
            </a:r>
            <a:r>
              <a:rPr lang="en-US" dirty="0" smtClean="0"/>
              <a:t>conomic </a:t>
            </a:r>
            <a:r>
              <a:rPr lang="en-US" dirty="0"/>
              <a:t>activities involving an online intermediary that provides a platform by which independent workers or sellers can sell a discrete service or good to customers. </a:t>
            </a:r>
            <a:endParaRPr lang="en-US" dirty="0" smtClean="0"/>
          </a:p>
          <a:p>
            <a:pPr lvl="1"/>
            <a:r>
              <a:rPr lang="en-US" b="1" i="1" dirty="0" smtClean="0"/>
              <a:t>Labor</a:t>
            </a:r>
            <a:r>
              <a:rPr lang="en-US" b="1" dirty="0" smtClean="0"/>
              <a:t> </a:t>
            </a:r>
            <a:r>
              <a:rPr lang="en-US" b="1" dirty="0"/>
              <a:t>platforms</a:t>
            </a:r>
            <a:r>
              <a:rPr lang="en-US" dirty="0"/>
              <a:t>, such as Uber or </a:t>
            </a:r>
            <a:r>
              <a:rPr lang="en-US" dirty="0" err="1"/>
              <a:t>TaskRabbit</a:t>
            </a:r>
            <a:r>
              <a:rPr lang="en-US" dirty="0"/>
              <a:t>, connect customers with freelance or contingent workers who perform discrete projects or assignments. </a:t>
            </a:r>
            <a:endParaRPr lang="en-US" dirty="0" smtClean="0"/>
          </a:p>
          <a:p>
            <a:pPr lvl="1"/>
            <a:r>
              <a:rPr lang="en-US" b="1" i="1" dirty="0" smtClean="0"/>
              <a:t>Capital</a:t>
            </a:r>
            <a:r>
              <a:rPr lang="en-US" b="1" dirty="0" smtClean="0"/>
              <a:t> </a:t>
            </a:r>
            <a:r>
              <a:rPr lang="en-US" b="1" dirty="0"/>
              <a:t>platforms</a:t>
            </a:r>
            <a:r>
              <a:rPr lang="en-US" dirty="0"/>
              <a:t>, such as eBay or Airbnb, connect customers with individuals who rent assets or sell goods peer-to-peer.</a:t>
            </a:r>
          </a:p>
          <a:p>
            <a:pPr lvl="2"/>
            <a:r>
              <a:rPr lang="en-US" dirty="0" smtClean="0"/>
              <a:t>JP Morgan Chase (2016)</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3962400"/>
            <a:ext cx="7215574" cy="2743200"/>
          </a:xfrm>
          <a:prstGeom prst="rect">
            <a:avLst/>
          </a:prstGeom>
        </p:spPr>
      </p:pic>
    </p:spTree>
    <p:extLst>
      <p:ext uri="{BB962C8B-B14F-4D97-AF65-F5344CB8AC3E}">
        <p14:creationId xmlns:p14="http://schemas.microsoft.com/office/powerpoint/2010/main" val="2277378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406"/>
            <a:ext cx="9144000" cy="1143000"/>
          </a:xfrm>
        </p:spPr>
        <p:txBody>
          <a:bodyPr>
            <a:normAutofit fontScale="90000"/>
          </a:bodyPr>
          <a:lstStyle/>
          <a:p>
            <a:r>
              <a:rPr lang="en-US" b="1" dirty="0" smtClean="0"/>
              <a:t>Earning Income from the Online Platform</a:t>
            </a:r>
            <a:endParaRPr lang="en-US" b="1" dirty="0"/>
          </a:p>
        </p:txBody>
      </p:sp>
      <p:sp>
        <p:nvSpPr>
          <p:cNvPr id="3" name="Content Placeholder 2"/>
          <p:cNvSpPr>
            <a:spLocks noGrp="1"/>
          </p:cNvSpPr>
          <p:nvPr>
            <p:ph idx="1"/>
          </p:nvPr>
        </p:nvSpPr>
        <p:spPr>
          <a:xfrm>
            <a:off x="228600" y="990601"/>
            <a:ext cx="8686800" cy="2057400"/>
          </a:xfrm>
        </p:spPr>
        <p:txBody>
          <a:bodyPr/>
          <a:lstStyle/>
          <a:p>
            <a:r>
              <a:rPr lang="en-US" sz="2800" dirty="0" smtClean="0"/>
              <a:t>Only 1% of </a:t>
            </a:r>
            <a:r>
              <a:rPr lang="en-US" sz="2800" dirty="0"/>
              <a:t>adults earned income from the Online Platform Economy in a given month, </a:t>
            </a:r>
            <a:r>
              <a:rPr lang="en-US" sz="2800" dirty="0" smtClean="0"/>
              <a:t>but more </a:t>
            </a:r>
            <a:r>
              <a:rPr lang="en-US" sz="2800" dirty="0"/>
              <a:t>than 4 percent participated over the three-year period. </a:t>
            </a:r>
            <a:endParaRPr lang="en-US" sz="2800"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933" y="2514600"/>
            <a:ext cx="7584134" cy="4114800"/>
          </a:xfrm>
          <a:prstGeom prst="rect">
            <a:avLst/>
          </a:prstGeom>
        </p:spPr>
      </p:pic>
    </p:spTree>
    <p:extLst>
      <p:ext uri="{BB962C8B-B14F-4D97-AF65-F5344CB8AC3E}">
        <p14:creationId xmlns:p14="http://schemas.microsoft.com/office/powerpoint/2010/main" val="1024693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14300"/>
            <a:ext cx="8915400" cy="800100"/>
          </a:xfrm>
        </p:spPr>
        <p:txBody>
          <a:bodyPr>
            <a:normAutofit/>
          </a:bodyPr>
          <a:lstStyle/>
          <a:p>
            <a:r>
              <a:rPr lang="en-US" sz="4000" b="1" dirty="0" smtClean="0"/>
              <a:t>Temporary Services Industry</a:t>
            </a:r>
            <a:endParaRPr lang="en-US" sz="4000" b="1" dirty="0"/>
          </a:p>
        </p:txBody>
      </p:sp>
      <p:sp>
        <p:nvSpPr>
          <p:cNvPr id="5" name="Content Placeholder 4"/>
          <p:cNvSpPr>
            <a:spLocks noGrp="1"/>
          </p:cNvSpPr>
          <p:nvPr>
            <p:ph idx="1"/>
          </p:nvPr>
        </p:nvSpPr>
        <p:spPr>
          <a:xfrm>
            <a:off x="304800" y="1028700"/>
            <a:ext cx="8382000" cy="5676900"/>
          </a:xfrm>
        </p:spPr>
        <p:txBody>
          <a:bodyPr>
            <a:normAutofit/>
          </a:bodyPr>
          <a:lstStyle/>
          <a:p>
            <a:r>
              <a:rPr lang="en-US" sz="2400" dirty="0" smtClean="0"/>
              <a:t>As </a:t>
            </a:r>
            <a:r>
              <a:rPr lang="en-US" sz="2400" dirty="0"/>
              <a:t>a share of the employment services industry, the temporary help industry has </a:t>
            </a:r>
            <a:r>
              <a:rPr lang="en-US" sz="2400" dirty="0" smtClean="0"/>
              <a:t>grown. In </a:t>
            </a:r>
            <a:r>
              <a:rPr lang="en-US" sz="2400" dirty="0"/>
              <a:t>2000, the temporary help industry accounted for </a:t>
            </a:r>
            <a:r>
              <a:rPr lang="en-US" sz="2400" dirty="0" smtClean="0"/>
              <a:t>68% </a:t>
            </a:r>
            <a:r>
              <a:rPr lang="en-US" sz="2400" dirty="0"/>
              <a:t>of all employment services industry jobs. By 2014, the share grew to </a:t>
            </a:r>
            <a:r>
              <a:rPr lang="en-US" sz="2400" dirty="0" smtClean="0"/>
              <a:t>81%</a:t>
            </a:r>
            <a:endParaRPr lang="en-US" sz="2400"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789" y="2743200"/>
            <a:ext cx="8040221" cy="3749040"/>
          </a:xfrm>
          <a:prstGeom prst="rect">
            <a:avLst/>
          </a:prstGeom>
        </p:spPr>
      </p:pic>
    </p:spTree>
    <p:extLst>
      <p:ext uri="{BB962C8B-B14F-4D97-AF65-F5344CB8AC3E}">
        <p14:creationId xmlns:p14="http://schemas.microsoft.com/office/powerpoint/2010/main" val="3228318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1143000"/>
          </a:xfrm>
        </p:spPr>
        <p:txBody>
          <a:bodyPr>
            <a:normAutofit fontScale="90000"/>
          </a:bodyPr>
          <a:lstStyle/>
          <a:p>
            <a:r>
              <a:rPr lang="en-US" b="1" dirty="0" smtClean="0"/>
              <a:t>Firms Using Temporary Workers by Size</a:t>
            </a:r>
            <a:endParaRPr lang="en-US" b="1" dirty="0"/>
          </a:p>
        </p:txBody>
      </p:sp>
      <p:sp>
        <p:nvSpPr>
          <p:cNvPr id="3" name="Content Placeholder 2"/>
          <p:cNvSpPr>
            <a:spLocks noGrp="1"/>
          </p:cNvSpPr>
          <p:nvPr>
            <p:ph idx="1"/>
          </p:nvPr>
        </p:nvSpPr>
        <p:spPr>
          <a:xfrm>
            <a:off x="457200" y="1600200"/>
            <a:ext cx="8229600" cy="4876800"/>
          </a:xfrm>
        </p:spPr>
        <p:txBody>
          <a:bodyPr>
            <a:normAutofit lnSpcReduction="1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a:p>
            <a:pPr marL="0" indent="0" algn="ctr">
              <a:buNone/>
            </a:pPr>
            <a:r>
              <a:rPr lang="en-US" sz="1600" dirty="0" smtClean="0"/>
              <a:t>Source: American Staffing Association, Client Survey (ASA, 2011)</a:t>
            </a:r>
            <a:endParaRPr lang="en-US" sz="1600" dirty="0"/>
          </a:p>
        </p:txBody>
      </p:sp>
      <p:graphicFrame>
        <p:nvGraphicFramePr>
          <p:cNvPr id="4" name="Table 3"/>
          <p:cNvGraphicFramePr>
            <a:graphicFrameLocks noGrp="1"/>
          </p:cNvGraphicFramePr>
          <p:nvPr>
            <p:extLst>
              <p:ext uri="{D42A27DB-BD31-4B8C-83A1-F6EECF244321}">
                <p14:modId xmlns:p14="http://schemas.microsoft.com/office/powerpoint/2010/main" val="1510318455"/>
              </p:ext>
            </p:extLst>
          </p:nvPr>
        </p:nvGraphicFramePr>
        <p:xfrm>
          <a:off x="304800" y="1828800"/>
          <a:ext cx="8458200" cy="3657600"/>
        </p:xfrm>
        <a:graphic>
          <a:graphicData uri="http://schemas.openxmlformats.org/drawingml/2006/table">
            <a:tbl>
              <a:tblPr firstRow="1" bandRow="1">
                <a:tableStyleId>{5C22544A-7EE6-4342-B048-85BDC9FD1C3A}</a:tableStyleId>
              </a:tblPr>
              <a:tblGrid>
                <a:gridCol w="1828800"/>
                <a:gridCol w="1981200"/>
                <a:gridCol w="2286000"/>
                <a:gridCol w="2362200"/>
              </a:tblGrid>
              <a:tr h="1577621">
                <a:tc>
                  <a:txBody>
                    <a:bodyPr/>
                    <a:lstStyle/>
                    <a:p>
                      <a:endParaRPr lang="en-US" dirty="0"/>
                    </a:p>
                  </a:txBody>
                  <a:tcPr/>
                </a:tc>
                <a:tc>
                  <a:txBody>
                    <a:bodyPr/>
                    <a:lstStyle/>
                    <a:p>
                      <a:pPr algn="ctr"/>
                      <a:r>
                        <a:rPr lang="en-US" sz="2400" dirty="0" smtClean="0"/>
                        <a:t>25-99</a:t>
                      </a:r>
                      <a:r>
                        <a:rPr lang="en-US" sz="2400" baseline="0" dirty="0" smtClean="0"/>
                        <a:t> Employees</a:t>
                      </a:r>
                      <a:endParaRPr lang="en-US" sz="2400" dirty="0"/>
                    </a:p>
                  </a:txBody>
                  <a:tcPr/>
                </a:tc>
                <a:tc>
                  <a:txBody>
                    <a:bodyPr/>
                    <a:lstStyle/>
                    <a:p>
                      <a:pPr algn="ctr"/>
                      <a:r>
                        <a:rPr lang="en-US" sz="2400" dirty="0" smtClean="0"/>
                        <a:t>Average 25+ Employees</a:t>
                      </a:r>
                      <a:endParaRPr lang="en-US" sz="2400" dirty="0"/>
                    </a:p>
                  </a:txBody>
                  <a:tcPr/>
                </a:tc>
                <a:tc>
                  <a:txBody>
                    <a:bodyPr/>
                    <a:lstStyle/>
                    <a:p>
                      <a:pPr algn="ctr"/>
                      <a:r>
                        <a:rPr lang="en-US" sz="2400" dirty="0" smtClean="0"/>
                        <a:t>100+ Employees</a:t>
                      </a:r>
                      <a:endParaRPr lang="en-US" sz="2400" dirty="0"/>
                    </a:p>
                  </a:txBody>
                  <a:tcPr/>
                </a:tc>
              </a:tr>
              <a:tr h="2079979">
                <a:tc>
                  <a:txBody>
                    <a:bodyPr/>
                    <a:lstStyle/>
                    <a:p>
                      <a:r>
                        <a:rPr lang="en-US" sz="2400" b="1" dirty="0" smtClean="0"/>
                        <a:t>Percent of Firms Using Temporary</a:t>
                      </a:r>
                      <a:r>
                        <a:rPr lang="en-US" sz="2400" b="1" baseline="0" dirty="0" smtClean="0"/>
                        <a:t> or Leased Workers</a:t>
                      </a:r>
                      <a:endParaRPr lang="en-US" sz="2400" b="1" dirty="0"/>
                    </a:p>
                  </a:txBody>
                  <a:tcPr/>
                </a:tc>
                <a:tc>
                  <a:txBody>
                    <a:bodyPr/>
                    <a:lstStyle/>
                    <a:p>
                      <a:r>
                        <a:rPr lang="en-US" dirty="0" smtClean="0"/>
                        <a:t>12%</a:t>
                      </a:r>
                      <a:endParaRPr lang="en-US" dirty="0"/>
                    </a:p>
                  </a:txBody>
                  <a:tcPr/>
                </a:tc>
                <a:tc>
                  <a:txBody>
                    <a:bodyPr/>
                    <a:lstStyle/>
                    <a:p>
                      <a:r>
                        <a:rPr lang="en-US" dirty="0" smtClean="0"/>
                        <a:t>15%</a:t>
                      </a:r>
                      <a:endParaRPr lang="en-US" dirty="0"/>
                    </a:p>
                  </a:txBody>
                  <a:tcPr/>
                </a:tc>
                <a:tc>
                  <a:txBody>
                    <a:bodyPr/>
                    <a:lstStyle/>
                    <a:p>
                      <a:r>
                        <a:rPr lang="en-US" dirty="0" smtClean="0"/>
                        <a:t>24%</a:t>
                      </a:r>
                      <a:endParaRPr lang="en-US" dirty="0"/>
                    </a:p>
                  </a:txBody>
                  <a:tcPr/>
                </a:tc>
              </a:tr>
            </a:tbl>
          </a:graphicData>
        </a:graphic>
      </p:graphicFrame>
    </p:spTree>
    <p:extLst>
      <p:ext uri="{BB962C8B-B14F-4D97-AF65-F5344CB8AC3E}">
        <p14:creationId xmlns:p14="http://schemas.microsoft.com/office/powerpoint/2010/main" val="1978381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1600"/>
            <a:ext cx="9144000" cy="812800"/>
          </a:xfrm>
        </p:spPr>
        <p:txBody>
          <a:bodyPr>
            <a:normAutofit/>
          </a:bodyPr>
          <a:lstStyle/>
          <a:p>
            <a:r>
              <a:rPr lang="en-US" sz="3600" b="1" dirty="0" smtClean="0"/>
              <a:t>Occupations in Temporary Help Industry, 2014</a:t>
            </a:r>
            <a:endParaRPr lang="en-US" sz="3600"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393" y="914400"/>
            <a:ext cx="8655213" cy="5852160"/>
          </a:xfrm>
        </p:spPr>
      </p:pic>
    </p:spTree>
    <p:extLst>
      <p:ext uri="{BB962C8B-B14F-4D97-AF65-F5344CB8AC3E}">
        <p14:creationId xmlns:p14="http://schemas.microsoft.com/office/powerpoint/2010/main" val="293945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384"/>
            <a:ext cx="9144000" cy="1143000"/>
          </a:xfrm>
        </p:spPr>
        <p:txBody>
          <a:bodyPr>
            <a:normAutofit/>
          </a:bodyPr>
          <a:lstStyle/>
          <a:p>
            <a:r>
              <a:rPr lang="en-US" sz="4000" b="1" dirty="0"/>
              <a:t>Temporary E</a:t>
            </a:r>
            <a:r>
              <a:rPr lang="en-US" sz="4000" b="1" dirty="0" smtClean="0"/>
              <a:t>mployment by Region</a:t>
            </a:r>
            <a:endParaRPr lang="en-US" sz="4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67384"/>
            <a:ext cx="9143999" cy="5690616"/>
          </a:xfrm>
        </p:spPr>
      </p:pic>
    </p:spTree>
    <p:extLst>
      <p:ext uri="{BB962C8B-B14F-4D97-AF65-F5344CB8AC3E}">
        <p14:creationId xmlns:p14="http://schemas.microsoft.com/office/powerpoint/2010/main" val="19547195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noAutofit/>
          </a:bodyPr>
          <a:lstStyle/>
          <a:p>
            <a:pPr algn="ctr"/>
            <a:r>
              <a:rPr lang="en-US" sz="4000" b="1" dirty="0" smtClean="0"/>
              <a:t>Incentives for Employers to Hire Temps</a:t>
            </a:r>
            <a:endParaRPr lang="en-US" sz="4000" b="1" dirty="0"/>
          </a:p>
        </p:txBody>
      </p:sp>
      <p:sp>
        <p:nvSpPr>
          <p:cNvPr id="3" name="Content Placeholder 2"/>
          <p:cNvSpPr>
            <a:spLocks noGrp="1"/>
          </p:cNvSpPr>
          <p:nvPr>
            <p:ph idx="1"/>
          </p:nvPr>
        </p:nvSpPr>
        <p:spPr>
          <a:xfrm>
            <a:off x="304800" y="990600"/>
            <a:ext cx="8839200" cy="5867400"/>
          </a:xfrm>
        </p:spPr>
        <p:txBody>
          <a:bodyPr>
            <a:normAutofit/>
          </a:bodyPr>
          <a:lstStyle/>
          <a:p>
            <a:r>
              <a:rPr lang="en-US" sz="2600" dirty="0" smtClean="0"/>
              <a:t>When </a:t>
            </a:r>
            <a:r>
              <a:rPr lang="en-US" sz="2600" b="1" dirty="0" smtClean="0"/>
              <a:t>Expertise</a:t>
            </a:r>
            <a:r>
              <a:rPr lang="en-US" sz="2600" dirty="0" smtClean="0"/>
              <a:t> Is Needed</a:t>
            </a:r>
          </a:p>
          <a:p>
            <a:pPr lvl="1"/>
            <a:r>
              <a:rPr lang="en-US" sz="2200" dirty="0" smtClean="0"/>
              <a:t>Domestic outsourcing to smaller firm allows firm to tap into expertise</a:t>
            </a:r>
          </a:p>
          <a:p>
            <a:r>
              <a:rPr lang="en-US" sz="2600" dirty="0" smtClean="0"/>
              <a:t>When </a:t>
            </a:r>
            <a:r>
              <a:rPr lang="en-US" sz="2600" b="1" dirty="0" smtClean="0"/>
              <a:t>Flexible</a:t>
            </a:r>
            <a:r>
              <a:rPr lang="en-US" sz="2600" dirty="0" smtClean="0"/>
              <a:t> Staffing Is Needed</a:t>
            </a:r>
          </a:p>
          <a:p>
            <a:pPr lvl="1"/>
            <a:r>
              <a:rPr lang="en-US" sz="2200" dirty="0" smtClean="0"/>
              <a:t>Helps adjust to fluctuations in demand—temps easier to replace</a:t>
            </a:r>
          </a:p>
          <a:p>
            <a:r>
              <a:rPr lang="en-US" sz="2600" dirty="0" smtClean="0"/>
              <a:t>When </a:t>
            </a:r>
            <a:r>
              <a:rPr lang="en-US" sz="2600" b="1" dirty="0" smtClean="0"/>
              <a:t>Costs </a:t>
            </a:r>
            <a:r>
              <a:rPr lang="en-US" sz="2600" dirty="0" smtClean="0"/>
              <a:t>Need Saving</a:t>
            </a:r>
          </a:p>
          <a:p>
            <a:pPr lvl="1"/>
            <a:r>
              <a:rPr lang="en-US" sz="2200" dirty="0" smtClean="0"/>
              <a:t>Cost of expert services less if obtained in the market vs internally</a:t>
            </a:r>
          </a:p>
          <a:p>
            <a:pPr lvl="1"/>
            <a:r>
              <a:rPr lang="en-US" sz="2200" dirty="0" smtClean="0"/>
              <a:t>Reduces social protection costs</a:t>
            </a:r>
          </a:p>
          <a:p>
            <a:pPr lvl="2"/>
            <a:r>
              <a:rPr lang="en-US" sz="1800" dirty="0" smtClean="0"/>
              <a:t>Health, pension, workers’ compensation, unemployment insurance</a:t>
            </a:r>
          </a:p>
          <a:p>
            <a:r>
              <a:rPr lang="en-US" sz="2600" dirty="0" smtClean="0"/>
              <a:t>When </a:t>
            </a:r>
            <a:r>
              <a:rPr lang="en-US" sz="2600" b="1" dirty="0" smtClean="0"/>
              <a:t>Capital</a:t>
            </a:r>
            <a:r>
              <a:rPr lang="en-US" sz="2600" dirty="0" smtClean="0"/>
              <a:t> is Needed</a:t>
            </a:r>
          </a:p>
          <a:p>
            <a:pPr lvl="1"/>
            <a:r>
              <a:rPr lang="en-US" sz="2000" dirty="0"/>
              <a:t>F</a:t>
            </a:r>
            <a:r>
              <a:rPr lang="en-US" sz="2000" dirty="0" smtClean="0"/>
              <a:t>inancial </a:t>
            </a:r>
            <a:r>
              <a:rPr lang="en-US" sz="2000" dirty="0"/>
              <a:t>markets </a:t>
            </a:r>
            <a:r>
              <a:rPr lang="en-US" sz="2000" dirty="0" smtClean="0"/>
              <a:t>incentivize </a:t>
            </a:r>
            <a:r>
              <a:rPr lang="en-US" sz="2000" dirty="0"/>
              <a:t>corporations to shed all but their core </a:t>
            </a:r>
            <a:r>
              <a:rPr lang="en-US" sz="2000" dirty="0" smtClean="0"/>
              <a:t>business </a:t>
            </a:r>
            <a:endParaRPr lang="en-US" sz="2000" dirty="0"/>
          </a:p>
          <a:p>
            <a:pPr lvl="2"/>
            <a:r>
              <a:rPr lang="en-US" sz="1800" dirty="0"/>
              <a:t>W</a:t>
            </a:r>
            <a:r>
              <a:rPr lang="en-US" sz="1800" dirty="0" smtClean="0"/>
              <a:t>orking under corporate brand name, but working for serial subcontractors</a:t>
            </a:r>
            <a:endParaRPr lang="en-US" sz="1800" dirty="0"/>
          </a:p>
          <a:p>
            <a:pPr lvl="2"/>
            <a:r>
              <a:rPr lang="en-US" sz="1800" dirty="0" smtClean="0"/>
              <a:t>Lean management—a contractor can do peripheral tasks cheaper than can primary employer because of specialization</a:t>
            </a:r>
          </a:p>
        </p:txBody>
      </p:sp>
    </p:spTree>
    <p:extLst>
      <p:ext uri="{BB962C8B-B14F-4D97-AF65-F5344CB8AC3E}">
        <p14:creationId xmlns:p14="http://schemas.microsoft.com/office/powerpoint/2010/main" val="15969011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007" y="274638"/>
            <a:ext cx="8701983" cy="1143000"/>
          </a:xfrm>
        </p:spPr>
        <p:txBody>
          <a:bodyPr>
            <a:normAutofit/>
          </a:bodyPr>
          <a:lstStyle/>
          <a:p>
            <a:endParaRPr lang="en-US" sz="40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242769" cy="6858000"/>
          </a:xfrm>
        </p:spPr>
      </p:pic>
    </p:spTree>
    <p:extLst>
      <p:ext uri="{BB962C8B-B14F-4D97-AF65-F5344CB8AC3E}">
        <p14:creationId xmlns:p14="http://schemas.microsoft.com/office/powerpoint/2010/main" val="27851530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325562"/>
          </a:xfrm>
        </p:spPr>
        <p:txBody>
          <a:bodyPr>
            <a:normAutofit/>
          </a:bodyPr>
          <a:lstStyle/>
          <a:p>
            <a:r>
              <a:rPr lang="en-US" sz="4000" b="1" dirty="0" smtClean="0"/>
              <a:t>Why </a:t>
            </a:r>
            <a:r>
              <a:rPr lang="en-US" sz="4000" b="1" i="1" dirty="0" smtClean="0"/>
              <a:t>People</a:t>
            </a:r>
            <a:r>
              <a:rPr lang="en-US" sz="4000" b="1" dirty="0" smtClean="0"/>
              <a:t> Do Temporary Staffing Work</a:t>
            </a:r>
            <a:br>
              <a:rPr lang="en-US" sz="4000" b="1" dirty="0" smtClean="0"/>
            </a:br>
            <a:r>
              <a:rPr lang="en-US" sz="2000" dirty="0" smtClean="0"/>
              <a:t>Source: ASA (</a:t>
            </a:r>
            <a:r>
              <a:rPr lang="en-US" sz="2000" dirty="0"/>
              <a:t>2014) https://americanstaffing.net/wp-content/uploads/2014/08/Fact_Sheet_Aug_20141.pdf</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572" y="1676400"/>
            <a:ext cx="8662855" cy="4754880"/>
          </a:xfrm>
        </p:spPr>
      </p:pic>
    </p:spTree>
    <p:extLst>
      <p:ext uri="{BB962C8B-B14F-4D97-AF65-F5344CB8AC3E}">
        <p14:creationId xmlns:p14="http://schemas.microsoft.com/office/powerpoint/2010/main" val="22482927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990600"/>
          </a:xfrm>
        </p:spPr>
        <p:txBody>
          <a:bodyPr>
            <a:noAutofit/>
          </a:bodyPr>
          <a:lstStyle/>
          <a:p>
            <a:pPr algn="ctr"/>
            <a:r>
              <a:rPr lang="en-US" sz="4000" b="1" dirty="0" smtClean="0"/>
              <a:t>Issues in New Economic Work: </a:t>
            </a:r>
            <a:br>
              <a:rPr lang="en-US" sz="4000" b="1" dirty="0" smtClean="0"/>
            </a:br>
            <a:r>
              <a:rPr lang="en-US" sz="2400" b="1" dirty="0" smtClean="0"/>
              <a:t>Managerial, Economic, Legal and Health</a:t>
            </a:r>
            <a:r>
              <a:rPr lang="en-US" sz="4000" b="1" dirty="0" smtClean="0"/>
              <a:t/>
            </a:r>
            <a:br>
              <a:rPr lang="en-US" sz="4000" b="1" dirty="0" smtClean="0"/>
            </a:br>
            <a:endParaRPr lang="en-US" sz="4000" b="1" dirty="0"/>
          </a:p>
        </p:txBody>
      </p:sp>
      <p:sp>
        <p:nvSpPr>
          <p:cNvPr id="3" name="Content Placeholder 2"/>
          <p:cNvSpPr>
            <a:spLocks noGrp="1"/>
          </p:cNvSpPr>
          <p:nvPr>
            <p:ph idx="1"/>
          </p:nvPr>
        </p:nvSpPr>
        <p:spPr>
          <a:xfrm>
            <a:off x="76200" y="1371600"/>
            <a:ext cx="9067800" cy="5715000"/>
          </a:xfrm>
        </p:spPr>
        <p:txBody>
          <a:bodyPr>
            <a:normAutofit/>
          </a:bodyPr>
          <a:lstStyle/>
          <a:p>
            <a:pPr lvl="0"/>
            <a:r>
              <a:rPr lang="en-US" b="1" dirty="0" smtClean="0"/>
              <a:t>Management Science</a:t>
            </a:r>
          </a:p>
          <a:p>
            <a:pPr lvl="1"/>
            <a:r>
              <a:rPr lang="en-US" sz="2400" dirty="0" smtClean="0"/>
              <a:t>How do organizations decide which arrangements to use?</a:t>
            </a:r>
          </a:p>
          <a:p>
            <a:pPr lvl="1"/>
            <a:r>
              <a:rPr lang="en-US" sz="2400" dirty="0" smtClean="0"/>
              <a:t>How do workers in different employment arrangements, but working side by side, alter the social context of work and managers’ ability to get work done? </a:t>
            </a:r>
          </a:p>
          <a:p>
            <a:pPr lvl="1"/>
            <a:r>
              <a:rPr lang="en-US" sz="2400" dirty="0" smtClean="0"/>
              <a:t>How are efforts at developing a safety culture affected?</a:t>
            </a:r>
          </a:p>
          <a:p>
            <a:pPr lvl="1"/>
            <a:endParaRPr lang="en-US" sz="2400" dirty="0" smtClean="0"/>
          </a:p>
          <a:p>
            <a:pPr lvl="0"/>
            <a:r>
              <a:rPr lang="en-US" b="1" dirty="0" smtClean="0"/>
              <a:t>Economics</a:t>
            </a:r>
          </a:p>
          <a:p>
            <a:pPr lvl="1"/>
            <a:r>
              <a:rPr lang="en-US" sz="2400" dirty="0" smtClean="0"/>
              <a:t>Western countries taking on features associated with </a:t>
            </a:r>
            <a:r>
              <a:rPr lang="en-US" sz="2400" i="1" dirty="0" smtClean="0"/>
              <a:t>informal</a:t>
            </a:r>
            <a:r>
              <a:rPr lang="en-US" sz="2400" dirty="0" smtClean="0"/>
              <a:t> economies of less developed countries</a:t>
            </a:r>
          </a:p>
          <a:p>
            <a:pPr lvl="1"/>
            <a:r>
              <a:rPr lang="en-US" sz="2400" dirty="0" smtClean="0"/>
              <a:t>Is all temporary work low wage work? It was, but changing...</a:t>
            </a:r>
          </a:p>
          <a:p>
            <a:pPr lvl="0"/>
            <a:endParaRPr lang="en-US" dirty="0"/>
          </a:p>
        </p:txBody>
      </p:sp>
    </p:spTree>
    <p:extLst>
      <p:ext uri="{BB962C8B-B14F-4D97-AF65-F5344CB8AC3E}">
        <p14:creationId xmlns:p14="http://schemas.microsoft.com/office/powerpoint/2010/main" val="2240921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85800"/>
          </a:xfrm>
        </p:spPr>
        <p:txBody>
          <a:bodyPr>
            <a:normAutofit fontScale="90000"/>
          </a:bodyPr>
          <a:lstStyle/>
          <a:p>
            <a:r>
              <a:rPr lang="en-US" b="1" dirty="0" smtClean="0"/>
              <a:t>21</a:t>
            </a:r>
            <a:r>
              <a:rPr lang="en-US" b="1" baseline="30000" dirty="0" smtClean="0"/>
              <a:t>st</a:t>
            </a:r>
            <a:r>
              <a:rPr lang="en-US" b="1" dirty="0" smtClean="0"/>
              <a:t> Century Work Characteristics</a:t>
            </a:r>
            <a:endParaRPr lang="en-US" b="1" dirty="0"/>
          </a:p>
        </p:txBody>
      </p:sp>
      <p:sp>
        <p:nvSpPr>
          <p:cNvPr id="3" name="Content Placeholder 2"/>
          <p:cNvSpPr>
            <a:spLocks noGrp="1"/>
          </p:cNvSpPr>
          <p:nvPr>
            <p:ph idx="1"/>
          </p:nvPr>
        </p:nvSpPr>
        <p:spPr>
          <a:xfrm>
            <a:off x="152400" y="838200"/>
            <a:ext cx="8991600" cy="5943600"/>
          </a:xfrm>
        </p:spPr>
        <p:txBody>
          <a:bodyPr>
            <a:normAutofit fontScale="77500" lnSpcReduction="20000"/>
          </a:bodyPr>
          <a:lstStyle/>
          <a:p>
            <a:r>
              <a:rPr lang="en-US" b="1" dirty="0" smtClean="0"/>
              <a:t>Engineering + Digital Technology </a:t>
            </a:r>
          </a:p>
          <a:p>
            <a:pPr lvl="1"/>
            <a:r>
              <a:rPr lang="en-US" dirty="0" smtClean="0"/>
              <a:t>Miniaturization &amp; Robotization </a:t>
            </a:r>
          </a:p>
          <a:p>
            <a:pPr lvl="1"/>
            <a:r>
              <a:rPr lang="en-US" dirty="0"/>
              <a:t>S</a:t>
            </a:r>
            <a:r>
              <a:rPr lang="en-US" dirty="0" smtClean="0"/>
              <a:t>mart systems reshaping human-machine relationship</a:t>
            </a:r>
          </a:p>
          <a:p>
            <a:endParaRPr lang="en-US" b="1" dirty="0" smtClean="0"/>
          </a:p>
          <a:p>
            <a:r>
              <a:rPr lang="en-US" b="1" dirty="0" smtClean="0"/>
              <a:t>New business structuring focusing on digital work product</a:t>
            </a:r>
          </a:p>
          <a:p>
            <a:pPr lvl="1"/>
            <a:r>
              <a:rPr lang="en-US" dirty="0"/>
              <a:t>Knowledge work that can be digitized can be separated from </a:t>
            </a:r>
            <a:r>
              <a:rPr lang="en-US" dirty="0" smtClean="0"/>
              <a:t>geography</a:t>
            </a:r>
            <a:endParaRPr lang="en-US" b="1" dirty="0" smtClean="0"/>
          </a:p>
          <a:p>
            <a:pPr lvl="2"/>
            <a:r>
              <a:rPr lang="en-US" dirty="0"/>
              <a:t>R</a:t>
            </a:r>
            <a:r>
              <a:rPr lang="en-US" dirty="0" smtClean="0"/>
              <a:t>esulting in telework, </a:t>
            </a:r>
            <a:r>
              <a:rPr lang="en-US" dirty="0"/>
              <a:t>nomadic </a:t>
            </a:r>
            <a:r>
              <a:rPr lang="en-US" dirty="0" smtClean="0"/>
              <a:t>work, &amp; virtual work;</a:t>
            </a:r>
          </a:p>
          <a:p>
            <a:pPr lvl="2"/>
            <a:r>
              <a:rPr lang="en-US" dirty="0" smtClean="0"/>
              <a:t>Reducing hierarchical </a:t>
            </a:r>
            <a:r>
              <a:rPr lang="en-US" dirty="0"/>
              <a:t>and geographical barriers, </a:t>
            </a:r>
            <a:r>
              <a:rPr lang="en-US" dirty="0" smtClean="0"/>
              <a:t>modifying conceptions </a:t>
            </a:r>
            <a:r>
              <a:rPr lang="en-US" dirty="0"/>
              <a:t>of space and time and </a:t>
            </a:r>
            <a:r>
              <a:rPr lang="en-US" dirty="0" smtClean="0"/>
              <a:t>further blurring </a:t>
            </a:r>
            <a:r>
              <a:rPr lang="en-US" dirty="0"/>
              <a:t>the line between work and home </a:t>
            </a:r>
            <a:r>
              <a:rPr lang="en-US" dirty="0" smtClean="0"/>
              <a:t>life.</a:t>
            </a:r>
          </a:p>
          <a:p>
            <a:pPr marL="0" indent="0">
              <a:buNone/>
            </a:pPr>
            <a:endParaRPr lang="en-US" dirty="0" smtClean="0"/>
          </a:p>
          <a:p>
            <a:r>
              <a:rPr lang="en-US" b="1" dirty="0" smtClean="0"/>
              <a:t>New Types of Jobs</a:t>
            </a:r>
          </a:p>
          <a:p>
            <a:pPr lvl="1"/>
            <a:r>
              <a:rPr lang="en-US" sz="2600" dirty="0" smtClean="0"/>
              <a:t>Short-term, “temporary” jobs through 3</a:t>
            </a:r>
            <a:r>
              <a:rPr lang="en-US" sz="2600" baseline="30000" dirty="0" smtClean="0"/>
              <a:t>rd</a:t>
            </a:r>
            <a:r>
              <a:rPr lang="en-US" sz="2600" dirty="0"/>
              <a:t> </a:t>
            </a:r>
            <a:r>
              <a:rPr lang="en-US" sz="2600" dirty="0" smtClean="0"/>
              <a:t>party leasing/staffing agencies</a:t>
            </a:r>
          </a:p>
          <a:p>
            <a:pPr lvl="1"/>
            <a:r>
              <a:rPr lang="en-US" sz="2600" dirty="0" smtClean="0"/>
              <a:t>Short-term, “temporary,” intermediated </a:t>
            </a:r>
            <a:r>
              <a:rPr lang="en-US" sz="2600" dirty="0"/>
              <a:t>through </a:t>
            </a:r>
            <a:r>
              <a:rPr lang="en-US" sz="2600" dirty="0" smtClean="0"/>
              <a:t>an online app</a:t>
            </a:r>
          </a:p>
          <a:p>
            <a:pPr lvl="1"/>
            <a:endParaRPr lang="en-US" dirty="0"/>
          </a:p>
          <a:p>
            <a:r>
              <a:rPr lang="en-US" b="1" dirty="0" smtClean="0"/>
              <a:t>  “New” employment arrangements—a matter of perspective</a:t>
            </a:r>
          </a:p>
          <a:p>
            <a:pPr lvl="1"/>
            <a:r>
              <a:rPr lang="en-US" sz="2600" dirty="0" smtClean="0"/>
              <a:t>Longstanding temporary work arrangements in blue-collar work are now being “newly” applied  to white collar work</a:t>
            </a:r>
          </a:p>
          <a:p>
            <a:pPr lvl="1"/>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5142029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91600" cy="715962"/>
          </a:xfrm>
        </p:spPr>
        <p:txBody>
          <a:bodyPr>
            <a:normAutofit/>
          </a:bodyPr>
          <a:lstStyle/>
          <a:p>
            <a:r>
              <a:rPr lang="en-US" sz="4000" b="1" dirty="0" smtClean="0"/>
              <a:t>Toward Higher Skill and Pay</a:t>
            </a:r>
            <a:endParaRPr lang="en-US" sz="40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92162"/>
            <a:ext cx="9144000" cy="6065838"/>
          </a:xfrm>
        </p:spPr>
      </p:pic>
    </p:spTree>
    <p:extLst>
      <p:ext uri="{BB962C8B-B14F-4D97-AF65-F5344CB8AC3E}">
        <p14:creationId xmlns:p14="http://schemas.microsoft.com/office/powerpoint/2010/main" val="18194904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7680"/>
            <a:ext cx="8915400" cy="1143000"/>
          </a:xfrm>
        </p:spPr>
        <p:txBody>
          <a:bodyPr>
            <a:normAutofit fontScale="90000"/>
          </a:bodyPr>
          <a:lstStyle/>
          <a:p>
            <a:r>
              <a:rPr lang="en-US" b="1" dirty="0" smtClean="0"/>
              <a:t>Online Income: Offset vs. Supplement?</a:t>
            </a:r>
            <a:endParaRPr lang="en-US" b="1" dirty="0"/>
          </a:p>
        </p:txBody>
      </p:sp>
      <p:sp>
        <p:nvSpPr>
          <p:cNvPr id="3" name="Content Placeholder 2"/>
          <p:cNvSpPr>
            <a:spLocks noGrp="1"/>
          </p:cNvSpPr>
          <p:nvPr>
            <p:ph idx="1"/>
          </p:nvPr>
        </p:nvSpPr>
        <p:spPr>
          <a:xfrm>
            <a:off x="228600" y="1295400"/>
            <a:ext cx="8915400" cy="1905000"/>
          </a:xfrm>
        </p:spPr>
        <p:txBody>
          <a:bodyPr/>
          <a:lstStyle/>
          <a:p>
            <a:r>
              <a:rPr lang="en-US" sz="2400" dirty="0" smtClean="0"/>
              <a:t>Earnings </a:t>
            </a:r>
            <a:r>
              <a:rPr lang="en-US" sz="2400" dirty="0"/>
              <a:t>from labor platforms </a:t>
            </a:r>
            <a:r>
              <a:rPr lang="en-US" sz="2400" i="1" dirty="0"/>
              <a:t>offset</a:t>
            </a:r>
            <a:r>
              <a:rPr lang="en-US" sz="2400" dirty="0"/>
              <a:t> dips in non-platform </a:t>
            </a:r>
            <a:r>
              <a:rPr lang="en-US" sz="2400" dirty="0" smtClean="0"/>
              <a:t>income</a:t>
            </a:r>
          </a:p>
          <a:p>
            <a:r>
              <a:rPr lang="en-US" sz="2400" dirty="0"/>
              <a:t>E</a:t>
            </a:r>
            <a:r>
              <a:rPr lang="en-US" sz="2400" dirty="0" smtClean="0"/>
              <a:t>arnings </a:t>
            </a:r>
            <a:r>
              <a:rPr lang="en-US" sz="2400" dirty="0"/>
              <a:t>from capital platforms</a:t>
            </a:r>
            <a:r>
              <a:rPr lang="en-US" sz="2400" i="1" dirty="0"/>
              <a:t> supplemented </a:t>
            </a:r>
            <a:r>
              <a:rPr lang="en-US" sz="2400" dirty="0"/>
              <a:t>non-platform income </a:t>
            </a:r>
            <a:endParaRPr lang="en-US" sz="2400" dirty="0" smtClean="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344" y="2362200"/>
            <a:ext cx="7827512" cy="4114800"/>
          </a:xfrm>
          <a:prstGeom prst="rect">
            <a:avLst/>
          </a:prstGeom>
        </p:spPr>
      </p:pic>
    </p:spTree>
    <p:extLst>
      <p:ext uri="{BB962C8B-B14F-4D97-AF65-F5344CB8AC3E}">
        <p14:creationId xmlns:p14="http://schemas.microsoft.com/office/powerpoint/2010/main" val="487916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991600" cy="533400"/>
          </a:xfrm>
        </p:spPr>
        <p:txBody>
          <a:bodyPr>
            <a:noAutofit/>
          </a:bodyPr>
          <a:lstStyle/>
          <a:p>
            <a:r>
              <a:rPr lang="en-US" sz="4000" b="1" dirty="0" smtClean="0"/>
              <a:t/>
            </a:r>
            <a:br>
              <a:rPr lang="en-US" sz="4000" b="1" dirty="0" smtClean="0"/>
            </a:br>
            <a:r>
              <a:rPr lang="en-US" sz="4000" b="1" dirty="0" smtClean="0"/>
              <a:t>Legal Issues </a:t>
            </a:r>
            <a:br>
              <a:rPr lang="en-US" sz="4000" b="1" dirty="0" smtClean="0"/>
            </a:br>
            <a:endParaRPr lang="en-US" sz="4000" b="1" dirty="0"/>
          </a:p>
        </p:txBody>
      </p:sp>
      <p:sp>
        <p:nvSpPr>
          <p:cNvPr id="3" name="Content Placeholder 2"/>
          <p:cNvSpPr>
            <a:spLocks noGrp="1"/>
          </p:cNvSpPr>
          <p:nvPr>
            <p:ph idx="1"/>
          </p:nvPr>
        </p:nvSpPr>
        <p:spPr>
          <a:xfrm>
            <a:off x="304800" y="1096962"/>
            <a:ext cx="8686800" cy="5608638"/>
          </a:xfrm>
        </p:spPr>
        <p:txBody>
          <a:bodyPr>
            <a:normAutofit/>
          </a:bodyPr>
          <a:lstStyle/>
          <a:p>
            <a:r>
              <a:rPr lang="en-US" sz="2800" b="1" dirty="0" smtClean="0"/>
              <a:t>Employee or Independent Contractor?</a:t>
            </a:r>
          </a:p>
          <a:p>
            <a:pPr lvl="1"/>
            <a:r>
              <a:rPr lang="en-US" sz="2000" dirty="0" smtClean="0"/>
              <a:t>Defining an employee is a complex issue</a:t>
            </a:r>
          </a:p>
          <a:p>
            <a:pPr lvl="1"/>
            <a:r>
              <a:rPr lang="en-US" sz="2000" dirty="0" smtClean="0"/>
              <a:t>If large number of workers become contractors, then a company can get an exemption from specific employment laws</a:t>
            </a:r>
            <a:r>
              <a:rPr lang="en-US" sz="2000" dirty="0"/>
              <a:t> that society has spent over a century </a:t>
            </a:r>
            <a:r>
              <a:rPr lang="en-US" sz="2000" dirty="0" smtClean="0"/>
              <a:t>constructing.</a:t>
            </a:r>
          </a:p>
          <a:p>
            <a:pPr lvl="1"/>
            <a:endParaRPr lang="en-US" sz="2000" dirty="0" smtClean="0"/>
          </a:p>
          <a:p>
            <a:r>
              <a:rPr lang="en-US" sz="2800" b="1" dirty="0" smtClean="0"/>
              <a:t>Employer Tax Obligations</a:t>
            </a:r>
          </a:p>
          <a:p>
            <a:pPr lvl="1"/>
            <a:r>
              <a:rPr lang="en-US" sz="2000" dirty="0" smtClean="0"/>
              <a:t>Employers pay taxes on employees but not on independent contractors, so misclassification of workers may result in tax evasion</a:t>
            </a:r>
          </a:p>
          <a:p>
            <a:pPr lvl="1"/>
            <a:endParaRPr lang="en-US" sz="2000" dirty="0" smtClean="0"/>
          </a:p>
          <a:p>
            <a:r>
              <a:rPr lang="en-US" sz="2800" b="1" dirty="0" smtClean="0"/>
              <a:t>Labor Laws</a:t>
            </a:r>
          </a:p>
          <a:p>
            <a:pPr lvl="1"/>
            <a:r>
              <a:rPr lang="en-US" sz="2000" dirty="0" smtClean="0"/>
              <a:t>Independent contractors are not protected by most state and federal employment laws, including wage and hour, workers’ compensation</a:t>
            </a:r>
          </a:p>
          <a:p>
            <a:endParaRPr lang="en-US" sz="2800" dirty="0" smtClean="0"/>
          </a:p>
          <a:p>
            <a:endParaRPr lang="en-US" sz="2800" dirty="0"/>
          </a:p>
          <a:p>
            <a:endParaRPr lang="en-US" sz="2800" dirty="0" smtClean="0"/>
          </a:p>
        </p:txBody>
      </p:sp>
    </p:spTree>
    <p:extLst>
      <p:ext uri="{BB962C8B-B14F-4D97-AF65-F5344CB8AC3E}">
        <p14:creationId xmlns:p14="http://schemas.microsoft.com/office/powerpoint/2010/main" val="1708771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838200"/>
          </a:xfrm>
        </p:spPr>
        <p:txBody>
          <a:bodyPr>
            <a:normAutofit/>
          </a:bodyPr>
          <a:lstStyle/>
          <a:p>
            <a:pPr algn="ctr"/>
            <a:r>
              <a:rPr lang="en-US" sz="4000" b="1" dirty="0" smtClean="0"/>
              <a:t>Employee</a:t>
            </a:r>
            <a:r>
              <a:rPr lang="en-US" sz="4000" b="1" dirty="0"/>
              <a:t> </a:t>
            </a:r>
            <a:r>
              <a:rPr lang="en-US" sz="4000" b="1" dirty="0" smtClean="0"/>
              <a:t>versus Contractor</a:t>
            </a:r>
            <a:endParaRPr lang="en-US" sz="4000" b="1" dirty="0"/>
          </a:p>
        </p:txBody>
      </p:sp>
      <p:sp>
        <p:nvSpPr>
          <p:cNvPr id="3" name="Content Placeholder 2"/>
          <p:cNvSpPr>
            <a:spLocks noGrp="1"/>
          </p:cNvSpPr>
          <p:nvPr>
            <p:ph idx="1"/>
          </p:nvPr>
        </p:nvSpPr>
        <p:spPr>
          <a:xfrm>
            <a:off x="228600" y="1066800"/>
            <a:ext cx="8915400" cy="5791200"/>
          </a:xfrm>
        </p:spPr>
        <p:txBody>
          <a:bodyPr>
            <a:normAutofit fontScale="92500"/>
          </a:bodyPr>
          <a:lstStyle/>
          <a:p>
            <a:r>
              <a:rPr lang="en-US" sz="2800" b="1" dirty="0" smtClean="0"/>
              <a:t>How to decide if a worker is an employee or not?</a:t>
            </a:r>
          </a:p>
          <a:p>
            <a:pPr lvl="1"/>
            <a:r>
              <a:rPr lang="en-US" sz="2000" b="1" dirty="0" smtClean="0"/>
              <a:t>OSHA—</a:t>
            </a:r>
            <a:r>
              <a:rPr lang="en-US" sz="2000" dirty="0" smtClean="0"/>
              <a:t>Common</a:t>
            </a:r>
            <a:r>
              <a:rPr lang="en-US" sz="2000" b="1" dirty="0" smtClean="0"/>
              <a:t> </a:t>
            </a:r>
            <a:r>
              <a:rPr lang="en-US" sz="2000" dirty="0" smtClean="0"/>
              <a:t>Law Agency Test—Direct and Control  (10 factors)</a:t>
            </a:r>
          </a:p>
          <a:p>
            <a:pPr lvl="1"/>
            <a:r>
              <a:rPr lang="en-US" sz="2000" b="1" dirty="0" smtClean="0"/>
              <a:t>DOL—</a:t>
            </a:r>
            <a:r>
              <a:rPr lang="en-US" sz="2000" dirty="0" smtClean="0"/>
              <a:t>Economic</a:t>
            </a:r>
            <a:r>
              <a:rPr lang="en-US" sz="2000" b="1" dirty="0" smtClean="0"/>
              <a:t> </a:t>
            </a:r>
            <a:r>
              <a:rPr lang="en-US" sz="2000" dirty="0"/>
              <a:t>R</a:t>
            </a:r>
            <a:r>
              <a:rPr lang="en-US" sz="2000" dirty="0" smtClean="0"/>
              <a:t>ealities </a:t>
            </a:r>
            <a:r>
              <a:rPr lang="en-US" sz="2000" dirty="0"/>
              <a:t>T</a:t>
            </a:r>
            <a:r>
              <a:rPr lang="en-US" sz="2000" dirty="0" smtClean="0"/>
              <a:t>est (FLSA)—Consider whether workers are economically dependent on the business for which they labor.</a:t>
            </a:r>
          </a:p>
          <a:p>
            <a:pPr lvl="1"/>
            <a:r>
              <a:rPr lang="en-US" sz="2000" b="1" dirty="0" smtClean="0"/>
              <a:t>IRS </a:t>
            </a:r>
            <a:r>
              <a:rPr lang="en-US" sz="2000" dirty="0" smtClean="0"/>
              <a:t>uses a 20 factor </a:t>
            </a:r>
            <a:r>
              <a:rPr lang="en-US" sz="2000" dirty="0"/>
              <a:t>t</a:t>
            </a:r>
            <a:r>
              <a:rPr lang="en-US" sz="2000" dirty="0" smtClean="0"/>
              <a:t>est in three areas: (1) behavioral control; (2) financial control; and (3) the relationship of the parties</a:t>
            </a:r>
          </a:p>
          <a:p>
            <a:pPr lvl="1"/>
            <a:endParaRPr lang="en-US" sz="2000" dirty="0"/>
          </a:p>
          <a:p>
            <a:r>
              <a:rPr lang="en-US" sz="2400" dirty="0" smtClean="0"/>
              <a:t>No one test or grouping of factors has achieved national legal consensus because the definition of employee is adapted to meet the purpose of the individual act which makes for very fact-dependent analysis</a:t>
            </a:r>
          </a:p>
          <a:p>
            <a:pPr lvl="1"/>
            <a:r>
              <a:rPr lang="en-US" sz="2000" dirty="0" smtClean="0"/>
              <a:t>Except Congress confined definition of employee under NLRA to the common law definition of employee (“right to control”), excluding independent contractors</a:t>
            </a:r>
          </a:p>
          <a:p>
            <a:endParaRPr lang="en-US" sz="2400" dirty="0" smtClean="0"/>
          </a:p>
          <a:p>
            <a:r>
              <a:rPr lang="en-US" sz="2400" dirty="0" smtClean="0"/>
              <a:t>The law of the employment relationship remains unsettled</a:t>
            </a:r>
            <a:endParaRPr lang="en-US" sz="2400" dirty="0"/>
          </a:p>
          <a:p>
            <a:pPr lvl="1"/>
            <a:r>
              <a:rPr lang="en-US" sz="2000" i="1" dirty="0" smtClean="0"/>
              <a:t>FedEx Home Delivery v. NLRB</a:t>
            </a:r>
            <a:r>
              <a:rPr lang="en-US" sz="2000" dirty="0" smtClean="0"/>
              <a:t>, DC Circuit, No. 07-1391, 07-1436 (2009).</a:t>
            </a:r>
          </a:p>
          <a:p>
            <a:pPr lvl="1"/>
            <a:r>
              <a:rPr lang="en-US" sz="2000" i="1" dirty="0"/>
              <a:t>FedEx Home Delivery</a:t>
            </a:r>
            <a:r>
              <a:rPr lang="en-US" sz="2000" dirty="0"/>
              <a:t>, 361 NLRB No. 55 (2014).</a:t>
            </a:r>
          </a:p>
          <a:p>
            <a:pPr lvl="1"/>
            <a:endParaRPr lang="en-US" sz="2000" dirty="0"/>
          </a:p>
        </p:txBody>
      </p:sp>
    </p:spTree>
    <p:extLst>
      <p:ext uri="{BB962C8B-B14F-4D97-AF65-F5344CB8AC3E}">
        <p14:creationId xmlns:p14="http://schemas.microsoft.com/office/powerpoint/2010/main" val="6313202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76200"/>
            <a:ext cx="8229600" cy="1054100"/>
          </a:xfrm>
        </p:spPr>
        <p:txBody>
          <a:bodyPr>
            <a:normAutofit/>
          </a:bodyPr>
          <a:lstStyle/>
          <a:p>
            <a:r>
              <a:rPr lang="en-US" sz="4000" b="1" dirty="0" smtClean="0"/>
              <a:t>Employee versus Contractor</a:t>
            </a:r>
            <a:endParaRPr lang="en-US" sz="4000" b="1" dirty="0"/>
          </a:p>
        </p:txBody>
      </p:sp>
      <p:sp>
        <p:nvSpPr>
          <p:cNvPr id="3" name="Content Placeholder 2"/>
          <p:cNvSpPr>
            <a:spLocks noGrp="1"/>
          </p:cNvSpPr>
          <p:nvPr>
            <p:ph idx="1"/>
          </p:nvPr>
        </p:nvSpPr>
        <p:spPr>
          <a:xfrm>
            <a:off x="228600" y="838200"/>
            <a:ext cx="8915400" cy="5943600"/>
          </a:xfrm>
        </p:spPr>
        <p:txBody>
          <a:bodyPr>
            <a:normAutofit fontScale="85000" lnSpcReduction="20000"/>
          </a:bodyPr>
          <a:lstStyle/>
          <a:p>
            <a:pPr marL="342900" lvl="1" indent="-342900">
              <a:buFont typeface="Arial" pitchFamily="34" charset="0"/>
              <a:buChar char="•"/>
            </a:pPr>
            <a:r>
              <a:rPr lang="en-US" sz="3000" b="1" dirty="0" smtClean="0"/>
              <a:t>Lawsuits?</a:t>
            </a:r>
          </a:p>
          <a:p>
            <a:pPr marL="742950" lvl="2" indent="-342900"/>
            <a:r>
              <a:rPr lang="en-US" sz="2600" i="1" dirty="0" smtClean="0"/>
              <a:t>Uber</a:t>
            </a:r>
            <a:r>
              <a:rPr lang="en-US" sz="2600" dirty="0" smtClean="0"/>
              <a:t> </a:t>
            </a:r>
            <a:r>
              <a:rPr lang="en-US" sz="2600" dirty="0"/>
              <a:t>drivers suing to gain rights under existing laws, but not </a:t>
            </a:r>
            <a:r>
              <a:rPr lang="en-US" sz="2600" dirty="0" smtClean="0"/>
              <a:t>winning</a:t>
            </a:r>
          </a:p>
          <a:p>
            <a:pPr marL="742950" lvl="2" indent="-342900"/>
            <a:r>
              <a:rPr lang="en-US" sz="2600" dirty="0" smtClean="0"/>
              <a:t>Forced mandatory </a:t>
            </a:r>
            <a:r>
              <a:rPr lang="en-US" sz="2600" dirty="0"/>
              <a:t>arbitration agreements are getting in the </a:t>
            </a:r>
            <a:r>
              <a:rPr lang="en-US" sz="2600" dirty="0" smtClean="0"/>
              <a:t>way</a:t>
            </a:r>
          </a:p>
          <a:p>
            <a:pPr marL="1200150" lvl="3" indent="-342900"/>
            <a:r>
              <a:rPr lang="en-US" sz="2200" i="1" dirty="0" err="1" smtClean="0"/>
              <a:t>Sena</a:t>
            </a:r>
            <a:r>
              <a:rPr lang="en-US" sz="2200" i="1" dirty="0" smtClean="0"/>
              <a:t> v Uber—found arbitration clause to be enforceable in AZ</a:t>
            </a:r>
          </a:p>
          <a:p>
            <a:pPr marL="1200150" lvl="3" indent="-342900"/>
            <a:r>
              <a:rPr lang="en-US" sz="2200" i="1" dirty="0" smtClean="0"/>
              <a:t>O’Connor v Uber Technologies, Inc. </a:t>
            </a:r>
            <a:r>
              <a:rPr lang="en-US" sz="2200" dirty="0" smtClean="0"/>
              <a:t>settlement just prior to class action trial in CA</a:t>
            </a:r>
          </a:p>
          <a:p>
            <a:pPr marL="742950" lvl="2" indent="-342900"/>
            <a:r>
              <a:rPr lang="en-US" sz="2600" dirty="0" smtClean="0"/>
              <a:t>The Arbitration Fairness Act of 2015</a:t>
            </a:r>
            <a:endParaRPr lang="en-US" sz="2600" dirty="0"/>
          </a:p>
          <a:p>
            <a:pPr marL="342900" lvl="1" indent="-342900">
              <a:buFont typeface="Arial" pitchFamily="34" charset="0"/>
              <a:buChar char="•"/>
            </a:pPr>
            <a:endParaRPr lang="en-US" sz="2400" dirty="0" smtClean="0"/>
          </a:p>
          <a:p>
            <a:pPr marL="342900" lvl="1" indent="-342900">
              <a:buFont typeface="Arial" pitchFamily="34" charset="0"/>
              <a:buChar char="•"/>
            </a:pPr>
            <a:r>
              <a:rPr lang="en-US" b="1" dirty="0" smtClean="0"/>
              <a:t>New category for </a:t>
            </a:r>
            <a:r>
              <a:rPr lang="en-US" b="1" dirty="0"/>
              <a:t>online-intermediated </a:t>
            </a:r>
            <a:r>
              <a:rPr lang="en-US" b="1" dirty="0" smtClean="0"/>
              <a:t>workers? </a:t>
            </a:r>
            <a:r>
              <a:rPr lang="en-US" sz="2400" dirty="0" smtClean="0"/>
              <a:t>(Harris &amp; Krueger)</a:t>
            </a:r>
          </a:p>
          <a:p>
            <a:pPr marL="742950" lvl="2" indent="-342900"/>
            <a:r>
              <a:rPr lang="en-US" dirty="0" smtClean="0"/>
              <a:t>Something </a:t>
            </a:r>
            <a:r>
              <a:rPr lang="en-US" dirty="0"/>
              <a:t>between employee and independent </a:t>
            </a:r>
            <a:r>
              <a:rPr lang="en-US" dirty="0" smtClean="0"/>
              <a:t>contractor</a:t>
            </a:r>
          </a:p>
          <a:p>
            <a:pPr marL="742950" lvl="2" indent="-342900"/>
            <a:r>
              <a:rPr lang="en-US" dirty="0" smtClean="0"/>
              <a:t>True that whether </a:t>
            </a:r>
            <a:r>
              <a:rPr lang="en-US" dirty="0"/>
              <a:t>a worker is a legal employee depends on a host of factors, none of which is dispositive. </a:t>
            </a:r>
            <a:endParaRPr lang="en-US" dirty="0" smtClean="0"/>
          </a:p>
          <a:p>
            <a:pPr marL="1200150" lvl="3" indent="-342900"/>
            <a:r>
              <a:rPr lang="en-US" dirty="0" smtClean="0"/>
              <a:t>But scholars argue that such </a:t>
            </a:r>
            <a:r>
              <a:rPr lang="en-US" dirty="0"/>
              <a:t>workers </a:t>
            </a:r>
            <a:r>
              <a:rPr lang="en-US" u="sng" dirty="0"/>
              <a:t>can</a:t>
            </a:r>
            <a:r>
              <a:rPr lang="en-US" dirty="0"/>
              <a:t> fit in the current definitions of </a:t>
            </a:r>
            <a:r>
              <a:rPr lang="en-US" dirty="0" smtClean="0"/>
              <a:t>employee (Benjamin Sachs)</a:t>
            </a:r>
            <a:endParaRPr lang="en-US" dirty="0"/>
          </a:p>
          <a:p>
            <a:pPr marL="342900" lvl="1" indent="-342900">
              <a:buFont typeface="Arial" pitchFamily="34" charset="0"/>
              <a:buChar char="•"/>
            </a:pPr>
            <a:endParaRPr lang="en-US" sz="2400" dirty="0" smtClean="0"/>
          </a:p>
          <a:p>
            <a:pPr marL="342900" lvl="1" indent="-342900">
              <a:buFont typeface="Arial" pitchFamily="34" charset="0"/>
              <a:buChar char="•"/>
            </a:pPr>
            <a:r>
              <a:rPr lang="en-US" sz="3300" b="1" dirty="0"/>
              <a:t>Statutory </a:t>
            </a:r>
            <a:r>
              <a:rPr lang="en-US" sz="3300" b="1" dirty="0" smtClean="0"/>
              <a:t>interpretations?</a:t>
            </a:r>
          </a:p>
          <a:p>
            <a:pPr marL="742950" lvl="2" indent="-342900"/>
            <a:r>
              <a:rPr lang="en-US" dirty="0" smtClean="0"/>
              <a:t>NLRB </a:t>
            </a:r>
            <a:r>
              <a:rPr lang="en-US" sz="2100" dirty="0" smtClean="0"/>
              <a:t>(</a:t>
            </a:r>
            <a:r>
              <a:rPr lang="en-US" sz="2100" i="1" dirty="0" smtClean="0"/>
              <a:t>AAA Transportation </a:t>
            </a:r>
            <a:r>
              <a:rPr lang="en-US" sz="2100" i="1" dirty="0"/>
              <a:t>v. Yellow Cab (Tucson Hacks Association</a:t>
            </a:r>
            <a:r>
              <a:rPr lang="en-US" sz="2100" dirty="0" smtClean="0"/>
              <a:t>))</a:t>
            </a:r>
          </a:p>
          <a:p>
            <a:pPr marL="742950" lvl="2" indent="-342900"/>
            <a:r>
              <a:rPr lang="en-US" dirty="0" smtClean="0"/>
              <a:t>State and Federal Courts</a:t>
            </a:r>
          </a:p>
          <a:p>
            <a:pPr marL="742950" lvl="2" indent="-342900"/>
            <a:r>
              <a:rPr lang="en-US" dirty="0" smtClean="0"/>
              <a:t>Wage and Hour Division, U.S. Department </a:t>
            </a:r>
            <a:r>
              <a:rPr lang="en-US" dirty="0"/>
              <a:t>of Labor</a:t>
            </a:r>
          </a:p>
          <a:p>
            <a:pPr marL="342900" lvl="1" indent="-342900">
              <a:buFont typeface="Arial" pitchFamily="34" charset="0"/>
              <a:buChar char="•"/>
            </a:pPr>
            <a:endParaRPr lang="en-US" sz="2400" dirty="0"/>
          </a:p>
          <a:p>
            <a:pPr marL="342900" lvl="1" indent="-342900">
              <a:buFont typeface="Arial" pitchFamily="34" charset="0"/>
              <a:buChar char="•"/>
            </a:pPr>
            <a:endParaRPr lang="en-US" sz="2400" dirty="0"/>
          </a:p>
          <a:p>
            <a:endParaRPr lang="en-US" dirty="0"/>
          </a:p>
        </p:txBody>
      </p:sp>
    </p:spTree>
    <p:extLst>
      <p:ext uri="{BB962C8B-B14F-4D97-AF65-F5344CB8AC3E}">
        <p14:creationId xmlns:p14="http://schemas.microsoft.com/office/powerpoint/2010/main" val="41417703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States: Oregon</a:t>
            </a:r>
            <a:endParaRPr lang="en-US" sz="40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455738"/>
            <a:ext cx="7773074" cy="3977985"/>
          </a:xfrm>
        </p:spPr>
      </p:pic>
    </p:spTree>
    <p:extLst>
      <p:ext uri="{BB962C8B-B14F-4D97-AF65-F5344CB8AC3E}">
        <p14:creationId xmlns:p14="http://schemas.microsoft.com/office/powerpoint/2010/main" val="22954161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4000" b="1" dirty="0" smtClean="0"/>
              <a:t>States: Alaska</a:t>
            </a:r>
            <a:endParaRPr lang="en-US" sz="4000" b="1" dirty="0"/>
          </a:p>
        </p:txBody>
      </p:sp>
      <p:sp>
        <p:nvSpPr>
          <p:cNvPr id="3" name="Content Placeholder 2"/>
          <p:cNvSpPr>
            <a:spLocks noGrp="1"/>
          </p:cNvSpPr>
          <p:nvPr>
            <p:ph idx="1"/>
          </p:nvPr>
        </p:nvSpPr>
        <p:spPr>
          <a:xfrm>
            <a:off x="152400" y="1600200"/>
            <a:ext cx="8839200" cy="5105400"/>
          </a:xfrm>
        </p:spPr>
        <p:txBody>
          <a:bodyPr>
            <a:normAutofit lnSpcReduction="10000"/>
          </a:bodyPr>
          <a:lstStyle/>
          <a:p>
            <a:endParaRPr lang="en-US" dirty="0" smtClean="0"/>
          </a:p>
          <a:p>
            <a:endParaRPr lang="en-US" dirty="0"/>
          </a:p>
          <a:p>
            <a:endParaRPr lang="en-US" dirty="0" smtClean="0"/>
          </a:p>
          <a:p>
            <a:endParaRPr lang="en-US" dirty="0"/>
          </a:p>
          <a:p>
            <a:endParaRPr lang="en-US" dirty="0" smtClean="0"/>
          </a:p>
          <a:p>
            <a:r>
              <a:rPr lang="en-US" dirty="0" smtClean="0"/>
              <a:t> </a:t>
            </a:r>
          </a:p>
          <a:p>
            <a:endParaRPr lang="en-US" dirty="0"/>
          </a:p>
          <a:p>
            <a:endParaRPr lang="en-US" dirty="0" smtClean="0"/>
          </a:p>
          <a:p>
            <a:r>
              <a:rPr lang="en-US" sz="2000" i="1" dirty="0" smtClean="0"/>
              <a:t>Uber</a:t>
            </a:r>
            <a:r>
              <a:rPr lang="en-US" sz="2000" dirty="0" smtClean="0"/>
              <a:t> </a:t>
            </a:r>
            <a:r>
              <a:rPr lang="en-US" sz="2000" dirty="0"/>
              <a:t>has agreed not to operate in Alaska unless it classifies drivers as employees or otherwise complies with state law. </a:t>
            </a:r>
          </a:p>
        </p:txBody>
      </p:sp>
      <p:pic>
        <p:nvPicPr>
          <p:cNvPr id="4" name="Picture 3"/>
          <p:cNvPicPr>
            <a:picLocks noChangeAspect="1"/>
          </p:cNvPicPr>
          <p:nvPr/>
        </p:nvPicPr>
        <p:blipFill>
          <a:blip r:embed="rId2"/>
          <a:stretch>
            <a:fillRect/>
          </a:stretch>
        </p:blipFill>
        <p:spPr>
          <a:xfrm>
            <a:off x="139700" y="1219200"/>
            <a:ext cx="8839200" cy="4400550"/>
          </a:xfrm>
          <a:prstGeom prst="rect">
            <a:avLst/>
          </a:prstGeom>
        </p:spPr>
      </p:pic>
    </p:spTree>
    <p:extLst>
      <p:ext uri="{BB962C8B-B14F-4D97-AF65-F5344CB8AC3E}">
        <p14:creationId xmlns:p14="http://schemas.microsoft.com/office/powerpoint/2010/main" val="17683026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“The Fissured Workplace”</a:t>
            </a:r>
            <a:endParaRPr lang="en-US" b="1" dirty="0"/>
          </a:p>
        </p:txBody>
      </p:sp>
      <p:sp>
        <p:nvSpPr>
          <p:cNvPr id="3" name="Content Placeholder 2"/>
          <p:cNvSpPr>
            <a:spLocks noGrp="1"/>
          </p:cNvSpPr>
          <p:nvPr>
            <p:ph idx="1"/>
          </p:nvPr>
        </p:nvSpPr>
        <p:spPr>
          <a:xfrm>
            <a:off x="228600" y="1066800"/>
            <a:ext cx="6019800" cy="5638800"/>
          </a:xfrm>
        </p:spPr>
        <p:txBody>
          <a:bodyPr>
            <a:normAutofit fontScale="77500" lnSpcReduction="20000"/>
          </a:bodyPr>
          <a:lstStyle/>
          <a:p>
            <a:r>
              <a:rPr lang="en-US" dirty="0" smtClean="0"/>
              <a:t>“For many businesses, sustaining the employer-employee relationship ranks below customer relationship management and investor value.”</a:t>
            </a:r>
          </a:p>
          <a:p>
            <a:endParaRPr lang="en-US" dirty="0" smtClean="0"/>
          </a:p>
          <a:p>
            <a:r>
              <a:rPr lang="en-US" dirty="0" smtClean="0"/>
              <a:t>“Large </a:t>
            </a:r>
            <a:r>
              <a:rPr lang="en-US" dirty="0"/>
              <a:t>corporations have shed their role as direct employers of the people responsible for their products, in favor of outsourcing work to small companies that compete fiercely with one another</a:t>
            </a:r>
            <a:r>
              <a:rPr lang="en-US" dirty="0" smtClean="0"/>
              <a:t>.”</a:t>
            </a:r>
          </a:p>
          <a:p>
            <a:endParaRPr lang="en-US" dirty="0" smtClean="0"/>
          </a:p>
          <a:p>
            <a:r>
              <a:rPr lang="en-US" dirty="0" smtClean="0"/>
              <a:t>Results:</a:t>
            </a:r>
          </a:p>
          <a:p>
            <a:pPr lvl="1"/>
            <a:r>
              <a:rPr lang="en-US" dirty="0" smtClean="0"/>
              <a:t>“Declining </a:t>
            </a:r>
            <a:r>
              <a:rPr lang="en-US" dirty="0"/>
              <a:t>wages, eroding benefits, </a:t>
            </a:r>
            <a:r>
              <a:rPr lang="en-US" b="1" i="1" dirty="0"/>
              <a:t>inadequate health and safety protections</a:t>
            </a:r>
            <a:r>
              <a:rPr lang="en-US" b="1" dirty="0"/>
              <a:t>,</a:t>
            </a:r>
            <a:r>
              <a:rPr lang="en-US" dirty="0"/>
              <a:t> and ever-widening income inequality</a:t>
            </a:r>
            <a:r>
              <a:rPr lang="en-US" dirty="0" smtClean="0"/>
              <a:t>.”</a:t>
            </a:r>
            <a:r>
              <a:rPr lang="en-US"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600200"/>
            <a:ext cx="2646694" cy="3931920"/>
          </a:xfrm>
          <a:prstGeom prst="rect">
            <a:avLst/>
          </a:prstGeom>
        </p:spPr>
      </p:pic>
    </p:spTree>
    <p:extLst>
      <p:ext uri="{BB962C8B-B14F-4D97-AF65-F5344CB8AC3E}">
        <p14:creationId xmlns:p14="http://schemas.microsoft.com/office/powerpoint/2010/main" val="31424836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b="1" dirty="0" smtClean="0"/>
              <a:t>New Guidance from WHD/DOL</a:t>
            </a:r>
            <a:endParaRPr lang="en-US" b="1" dirty="0"/>
          </a:p>
        </p:txBody>
      </p:sp>
      <p:sp>
        <p:nvSpPr>
          <p:cNvPr id="3" name="Content Placeholder 2"/>
          <p:cNvSpPr>
            <a:spLocks noGrp="1"/>
          </p:cNvSpPr>
          <p:nvPr>
            <p:ph idx="1"/>
          </p:nvPr>
        </p:nvSpPr>
        <p:spPr>
          <a:xfrm>
            <a:off x="228600" y="1417638"/>
            <a:ext cx="8763000" cy="5287962"/>
          </a:xfrm>
        </p:spPr>
        <p:txBody>
          <a:bodyPr>
            <a:normAutofit lnSpcReduction="10000"/>
          </a:bodyPr>
          <a:lstStyle/>
          <a:p>
            <a:r>
              <a:rPr lang="en-US" dirty="0" smtClean="0"/>
              <a:t>Growing variety of alternatives has made concept of “joint employment” more important.</a:t>
            </a:r>
          </a:p>
          <a:p>
            <a:endParaRPr lang="en-US" dirty="0" smtClean="0"/>
          </a:p>
          <a:p>
            <a:r>
              <a:rPr lang="en-US" dirty="0" smtClean="0"/>
              <a:t>DOL Wage and Hour Division Administrator’s Interpretations</a:t>
            </a:r>
          </a:p>
          <a:p>
            <a:pPr lvl="1"/>
            <a:r>
              <a:rPr lang="en-US" sz="2400" dirty="0" smtClean="0"/>
              <a:t>Application of FLSA “suffer or permit” standard in identification of employees who are misclassified as independent contractors—July 5, 2015</a:t>
            </a:r>
          </a:p>
          <a:p>
            <a:pPr lvl="1"/>
            <a:r>
              <a:rPr lang="en-US" sz="2400" dirty="0" smtClean="0"/>
              <a:t>Joint employment under FLSA &amp; Migrant and Seasonal Agricultural Workers Protection Act—January 20, 2016</a:t>
            </a:r>
            <a:endParaRPr lang="en-US" sz="2400" dirty="0"/>
          </a:p>
          <a:p>
            <a:pPr lvl="1"/>
            <a:r>
              <a:rPr lang="en-US" sz="2400" dirty="0" smtClean="0"/>
              <a:t>Both promote use of </a:t>
            </a:r>
            <a:r>
              <a:rPr lang="en-US" sz="2400" i="1" dirty="0" smtClean="0"/>
              <a:t>economic realities test </a:t>
            </a:r>
            <a:r>
              <a:rPr lang="en-US" sz="2400" dirty="0" smtClean="0"/>
              <a:t>to determine who is an employee of which employer.</a:t>
            </a:r>
            <a:endParaRPr lang="en-US" sz="2400" dirty="0"/>
          </a:p>
        </p:txBody>
      </p:sp>
    </p:spTree>
    <p:extLst>
      <p:ext uri="{BB962C8B-B14F-4D97-AF65-F5344CB8AC3E}">
        <p14:creationId xmlns:p14="http://schemas.microsoft.com/office/powerpoint/2010/main" val="35547770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5400"/>
            <a:ext cx="9144000" cy="6832600"/>
          </a:xfrm>
        </p:spPr>
      </p:pic>
    </p:spTree>
    <p:extLst>
      <p:ext uri="{BB962C8B-B14F-4D97-AF65-F5344CB8AC3E}">
        <p14:creationId xmlns:p14="http://schemas.microsoft.com/office/powerpoint/2010/main" val="2094691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altLang="en-US" sz="3600" b="1" dirty="0"/>
              <a:t>Employment: From </a:t>
            </a:r>
            <a:r>
              <a:rPr lang="en-US" altLang="en-US" sz="3600" b="1" i="1" dirty="0"/>
              <a:t>Stability</a:t>
            </a:r>
            <a:r>
              <a:rPr lang="en-US" altLang="en-US" sz="3600" b="1" dirty="0"/>
              <a:t> to </a:t>
            </a:r>
            <a:r>
              <a:rPr lang="en-US" altLang="en-US" sz="3600" b="1" i="1" dirty="0"/>
              <a:t>Precariousness</a:t>
            </a:r>
            <a:endParaRPr lang="en-US" sz="3600" dirty="0"/>
          </a:p>
        </p:txBody>
      </p:sp>
      <p:sp>
        <p:nvSpPr>
          <p:cNvPr id="3" name="Content Placeholder 2"/>
          <p:cNvSpPr>
            <a:spLocks noGrp="1"/>
          </p:cNvSpPr>
          <p:nvPr>
            <p:ph idx="1"/>
          </p:nvPr>
        </p:nvSpPr>
        <p:spPr>
          <a:xfrm>
            <a:off x="152400" y="1143000"/>
            <a:ext cx="8839200" cy="5638800"/>
          </a:xfrm>
        </p:spPr>
        <p:txBody>
          <a:bodyPr>
            <a:normAutofit lnSpcReduction="10000"/>
          </a:bodyPr>
          <a:lstStyle/>
          <a:p>
            <a:pPr marL="342900" lvl="1" indent="-342900">
              <a:buFont typeface="Arial" pitchFamily="34" charset="0"/>
              <a:buChar char="•"/>
            </a:pPr>
            <a:r>
              <a:rPr lang="en-US" altLang="en-US" dirty="0"/>
              <a:t>Growth of companies created by </a:t>
            </a:r>
            <a:r>
              <a:rPr lang="en-US" altLang="en-US" dirty="0" smtClean="0"/>
              <a:t>industrial revolution</a:t>
            </a:r>
          </a:p>
          <a:p>
            <a:pPr marL="742950" lvl="2" indent="-342900"/>
            <a:r>
              <a:rPr lang="en-US" altLang="en-US" dirty="0" smtClean="0"/>
              <a:t>Vertical </a:t>
            </a:r>
            <a:r>
              <a:rPr lang="en-US" altLang="en-US" dirty="0"/>
              <a:t>structure differentiated jobs from one another </a:t>
            </a:r>
            <a:endParaRPr lang="en-US" altLang="en-US" dirty="0" smtClean="0"/>
          </a:p>
          <a:p>
            <a:pPr marL="742950" lvl="2" indent="-342900"/>
            <a:endParaRPr lang="en-US" altLang="en-US" dirty="0"/>
          </a:p>
          <a:p>
            <a:pPr marL="342900" lvl="1" indent="-342900">
              <a:buFont typeface="Arial" pitchFamily="34" charset="0"/>
              <a:buChar char="•"/>
            </a:pPr>
            <a:r>
              <a:rPr lang="en-US" altLang="en-US" dirty="0" smtClean="0"/>
              <a:t> “</a:t>
            </a:r>
            <a:r>
              <a:rPr lang="en-US" altLang="en-US" dirty="0"/>
              <a:t>Good” </a:t>
            </a:r>
            <a:r>
              <a:rPr lang="en-US" altLang="en-US" dirty="0" smtClean="0"/>
              <a:t>job = </a:t>
            </a:r>
          </a:p>
          <a:p>
            <a:pPr marL="742950" lvl="2" indent="-342900"/>
            <a:r>
              <a:rPr lang="en-US" altLang="en-US" dirty="0" smtClean="0"/>
              <a:t>Being an “employee</a:t>
            </a:r>
            <a:r>
              <a:rPr lang="en-US" altLang="en-US" dirty="0"/>
              <a:t>” </a:t>
            </a:r>
            <a:r>
              <a:rPr lang="en-US" altLang="en-US" dirty="0" smtClean="0"/>
              <a:t>(as American law understands the term) of </a:t>
            </a:r>
            <a:r>
              <a:rPr lang="en-US" altLang="en-US" dirty="0"/>
              <a:t>a particular company for your entire working life until you qualified for a </a:t>
            </a:r>
            <a:r>
              <a:rPr lang="en-US" altLang="en-US" dirty="0" smtClean="0"/>
              <a:t>private or social security pension</a:t>
            </a:r>
          </a:p>
          <a:p>
            <a:pPr marL="742950" lvl="2" indent="-342900"/>
            <a:endParaRPr lang="en-US" altLang="en-US" dirty="0"/>
          </a:p>
          <a:p>
            <a:pPr marL="342900" lvl="1" indent="-342900">
              <a:buFont typeface="Arial" pitchFamily="34" charset="0"/>
              <a:buChar char="•"/>
            </a:pPr>
            <a:r>
              <a:rPr lang="en-US" altLang="en-US" dirty="0" smtClean="0"/>
              <a:t>Government </a:t>
            </a:r>
            <a:r>
              <a:rPr lang="en-US" altLang="en-US" dirty="0"/>
              <a:t>built social welfare laws along same </a:t>
            </a:r>
            <a:r>
              <a:rPr lang="en-US" altLang="en-US" dirty="0" smtClean="0"/>
              <a:t>lines</a:t>
            </a:r>
            <a:endParaRPr lang="en-US" dirty="0" smtClean="0"/>
          </a:p>
          <a:p>
            <a:pPr lvl="2"/>
            <a:r>
              <a:rPr lang="en-US" altLang="en-US" dirty="0"/>
              <a:t>Workers got security, benefits, protections, and steady wage increases</a:t>
            </a:r>
          </a:p>
          <a:p>
            <a:pPr lvl="3"/>
            <a:r>
              <a:rPr lang="en-US" altLang="en-US" dirty="0" smtClean="0"/>
              <a:t>Social </a:t>
            </a:r>
            <a:r>
              <a:rPr lang="en-US" altLang="en-US" dirty="0"/>
              <a:t>Security (1935), FLSA (1938), Medicare (1965</a:t>
            </a:r>
            <a:r>
              <a:rPr lang="en-US" altLang="en-US" dirty="0" smtClean="0"/>
              <a:t>),  </a:t>
            </a:r>
            <a:r>
              <a:rPr lang="en-US" altLang="en-US" dirty="0" err="1" smtClean="0"/>
              <a:t>WComp</a:t>
            </a:r>
            <a:r>
              <a:rPr lang="en-US" altLang="en-US" dirty="0" smtClean="0"/>
              <a:t> </a:t>
            </a:r>
            <a:endParaRPr lang="en-US" altLang="en-US" dirty="0"/>
          </a:p>
          <a:p>
            <a:pPr lvl="2"/>
            <a:r>
              <a:rPr lang="en-US" altLang="en-US" dirty="0"/>
              <a:t>Companies got stable workforce in which they could invest with a fair expectation of positive </a:t>
            </a:r>
            <a:r>
              <a:rPr lang="en-US" altLang="en-US" dirty="0" smtClean="0"/>
              <a:t>returns including retention</a:t>
            </a:r>
            <a:endParaRPr lang="en-US" altLang="en-US" dirty="0"/>
          </a:p>
          <a:p>
            <a:endParaRPr lang="en-US" dirty="0"/>
          </a:p>
        </p:txBody>
      </p:sp>
    </p:spTree>
    <p:extLst>
      <p:ext uri="{BB962C8B-B14F-4D97-AF65-F5344CB8AC3E}">
        <p14:creationId xmlns:p14="http://schemas.microsoft.com/office/powerpoint/2010/main" val="31331981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endParaRPr lang="en-US" sz="4400" b="1" dirty="0" smtClean="0"/>
          </a:p>
          <a:p>
            <a:pPr marL="0" indent="0" algn="ctr">
              <a:buNone/>
            </a:pPr>
            <a:r>
              <a:rPr lang="en-US" sz="4400" b="1" dirty="0" smtClean="0"/>
              <a:t>New Employment Arrangements: Risks to Health</a:t>
            </a:r>
            <a:endParaRPr lang="en-US" sz="4400" b="1" dirty="0"/>
          </a:p>
        </p:txBody>
      </p:sp>
    </p:spTree>
    <p:extLst>
      <p:ext uri="{BB962C8B-B14F-4D97-AF65-F5344CB8AC3E}">
        <p14:creationId xmlns:p14="http://schemas.microsoft.com/office/powerpoint/2010/main" val="36309669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a:noAutofit/>
          </a:bodyPr>
          <a:lstStyle/>
          <a:p>
            <a:pPr algn="ctr"/>
            <a:r>
              <a:rPr lang="en-US" sz="4000" b="1" i="1" dirty="0" smtClean="0"/>
              <a:t>Health</a:t>
            </a:r>
            <a:r>
              <a:rPr lang="en-US" sz="4000" b="1" dirty="0" smtClean="0"/>
              <a:t>: New Economic Work</a:t>
            </a:r>
            <a:br>
              <a:rPr lang="en-US" sz="4000" b="1" dirty="0" smtClean="0"/>
            </a:br>
            <a:endParaRPr lang="en-US" sz="4000" b="1" dirty="0"/>
          </a:p>
        </p:txBody>
      </p:sp>
      <p:sp>
        <p:nvSpPr>
          <p:cNvPr id="3" name="Content Placeholder 2"/>
          <p:cNvSpPr>
            <a:spLocks noGrp="1"/>
          </p:cNvSpPr>
          <p:nvPr>
            <p:ph idx="1"/>
          </p:nvPr>
        </p:nvSpPr>
        <p:spPr>
          <a:xfrm>
            <a:off x="228600" y="914400"/>
            <a:ext cx="8915400" cy="5943600"/>
          </a:xfrm>
        </p:spPr>
        <p:txBody>
          <a:bodyPr>
            <a:normAutofit fontScale="92500" lnSpcReduction="10000"/>
          </a:bodyPr>
          <a:lstStyle/>
          <a:p>
            <a:pPr lvl="0"/>
            <a:r>
              <a:rPr lang="en-US" sz="3000" b="1" dirty="0" smtClean="0"/>
              <a:t>Health &amp; Safety </a:t>
            </a:r>
          </a:p>
          <a:p>
            <a:pPr lvl="1"/>
            <a:r>
              <a:rPr lang="en-US" sz="2200" dirty="0" smtClean="0"/>
              <a:t>Do alternative arrangements impact the health of the people involved in new economic work arrangements? </a:t>
            </a:r>
          </a:p>
          <a:p>
            <a:pPr lvl="1"/>
            <a:r>
              <a:rPr lang="en-US" sz="2200" dirty="0" smtClean="0"/>
              <a:t>Is the arrangement itself a risk factor for premature mortality, injury, illness?</a:t>
            </a:r>
          </a:p>
          <a:p>
            <a:pPr lvl="1"/>
            <a:r>
              <a:rPr lang="en-US" sz="2200" dirty="0" smtClean="0"/>
              <a:t>To date, limited empirical evidence concerning its health consequences</a:t>
            </a:r>
          </a:p>
          <a:p>
            <a:pPr lvl="1"/>
            <a:endParaRPr lang="en-US" sz="2200" b="1" dirty="0" smtClean="0"/>
          </a:p>
          <a:p>
            <a:pPr marL="342900" lvl="1" indent="-342900">
              <a:buFont typeface="Arial" pitchFamily="34" charset="0"/>
              <a:buChar char="•"/>
            </a:pPr>
            <a:r>
              <a:rPr lang="en-US" sz="3000" b="1" dirty="0" smtClean="0"/>
              <a:t>New </a:t>
            </a:r>
            <a:r>
              <a:rPr lang="en-US" sz="3000" b="1" dirty="0"/>
              <a:t>Employment  → Precariousness → </a:t>
            </a:r>
            <a:r>
              <a:rPr lang="en-US" sz="3000" b="1" dirty="0" smtClean="0"/>
              <a:t>Health</a:t>
            </a:r>
            <a:endParaRPr lang="en-US" sz="3000" b="1" dirty="0"/>
          </a:p>
          <a:p>
            <a:pPr lvl="1"/>
            <a:r>
              <a:rPr lang="en-US" sz="2200" dirty="0" smtClean="0"/>
              <a:t>How do you measure precariousness?</a:t>
            </a:r>
          </a:p>
          <a:p>
            <a:pPr lvl="2"/>
            <a:r>
              <a:rPr lang="en-US" sz="2200" dirty="0" smtClean="0"/>
              <a:t>Develop a new, theory-based, multi-dimensional tool for epi studies</a:t>
            </a:r>
          </a:p>
          <a:p>
            <a:pPr lvl="2"/>
            <a:endParaRPr lang="en-US" dirty="0" smtClean="0"/>
          </a:p>
          <a:p>
            <a:r>
              <a:rPr lang="en-US" sz="3000" b="1" dirty="0" smtClean="0"/>
              <a:t>EPRES</a:t>
            </a:r>
          </a:p>
          <a:p>
            <a:pPr lvl="1"/>
            <a:r>
              <a:rPr lang="en-US" sz="2400" dirty="0" smtClean="0"/>
              <a:t>The Employment Precariousness Scale </a:t>
            </a:r>
          </a:p>
          <a:p>
            <a:pPr lvl="1"/>
            <a:r>
              <a:rPr lang="en-US" sz="2400" dirty="0" smtClean="0"/>
              <a:t>Psychometric tool measure </a:t>
            </a:r>
            <a:r>
              <a:rPr lang="en-US" sz="2400" i="1" dirty="0" smtClean="0"/>
              <a:t>precariousness</a:t>
            </a:r>
            <a:r>
              <a:rPr lang="en-US" sz="2400" dirty="0" smtClean="0"/>
              <a:t> in public health research</a:t>
            </a:r>
          </a:p>
          <a:p>
            <a:pPr lvl="1"/>
            <a:r>
              <a:rPr lang="en-US" sz="2400" dirty="0" smtClean="0"/>
              <a:t>Health Inequalities Research Group (GREDS)</a:t>
            </a:r>
          </a:p>
          <a:p>
            <a:pPr lvl="2"/>
            <a:r>
              <a:rPr lang="en-US" sz="1900" dirty="0" smtClean="0"/>
              <a:t>Vives </a:t>
            </a:r>
            <a:r>
              <a:rPr lang="en-US" sz="1900" dirty="0"/>
              <a:t>et al. </a:t>
            </a:r>
            <a:r>
              <a:rPr lang="en-US" sz="1900" i="1" dirty="0"/>
              <a:t>Occup Environ Med </a:t>
            </a:r>
            <a:r>
              <a:rPr lang="en-US" sz="1900" i="1" dirty="0" smtClean="0"/>
              <a:t>2010;67:</a:t>
            </a:r>
            <a:r>
              <a:rPr lang="en-US" sz="1900" dirty="0" smtClean="0"/>
              <a:t>548-555</a:t>
            </a:r>
          </a:p>
          <a:p>
            <a:pPr lvl="2"/>
            <a:r>
              <a:rPr lang="en-US" sz="1900" dirty="0" smtClean="0"/>
              <a:t>Vives </a:t>
            </a:r>
            <a:r>
              <a:rPr lang="en-US" sz="1900" dirty="0"/>
              <a:t>et al. </a:t>
            </a:r>
            <a:r>
              <a:rPr lang="en-US" sz="1900" i="1" dirty="0"/>
              <a:t>Gac Sanit</a:t>
            </a:r>
            <a:r>
              <a:rPr lang="en-US" sz="1900" dirty="0"/>
              <a:t>. </a:t>
            </a:r>
            <a:r>
              <a:rPr lang="en-US" sz="1900" i="1" dirty="0"/>
              <a:t>2015;29</a:t>
            </a:r>
            <a:r>
              <a:rPr lang="en-US" sz="1900" dirty="0"/>
              <a:t>(5):379–382</a:t>
            </a:r>
          </a:p>
          <a:p>
            <a:endParaRPr lang="en-US" sz="1900" dirty="0" smtClean="0"/>
          </a:p>
          <a:p>
            <a:endParaRPr lang="en-US" dirty="0"/>
          </a:p>
          <a:p>
            <a:pPr lvl="0"/>
            <a:endParaRPr lang="en-US" dirty="0"/>
          </a:p>
        </p:txBody>
      </p:sp>
    </p:spTree>
    <p:extLst>
      <p:ext uri="{BB962C8B-B14F-4D97-AF65-F5344CB8AC3E}">
        <p14:creationId xmlns:p14="http://schemas.microsoft.com/office/powerpoint/2010/main" val="3342719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715962"/>
          </a:xfrm>
        </p:spPr>
        <p:txBody>
          <a:bodyPr>
            <a:normAutofit fontScale="90000"/>
          </a:bodyPr>
          <a:lstStyle/>
          <a:p>
            <a:r>
              <a:rPr lang="en-US" sz="4000" b="1" dirty="0" smtClean="0"/>
              <a:t>What Are the </a:t>
            </a:r>
            <a:r>
              <a:rPr lang="en-US" sz="4000" b="1" dirty="0"/>
              <a:t>E</a:t>
            </a:r>
            <a:r>
              <a:rPr lang="en-US" sz="4000" b="1" dirty="0" smtClean="0"/>
              <a:t>xposures </a:t>
            </a:r>
            <a:r>
              <a:rPr lang="en-US" sz="4000" b="1" dirty="0"/>
              <a:t>A</a:t>
            </a:r>
            <a:r>
              <a:rPr lang="en-US" sz="4000" b="1" dirty="0" smtClean="0"/>
              <a:t>ffecting Health? </a:t>
            </a:r>
            <a:endParaRPr lang="en-US" sz="4000" b="1" dirty="0"/>
          </a:p>
        </p:txBody>
      </p:sp>
      <p:sp>
        <p:nvSpPr>
          <p:cNvPr id="3" name="Content Placeholder 2"/>
          <p:cNvSpPr>
            <a:spLocks noGrp="1"/>
          </p:cNvSpPr>
          <p:nvPr>
            <p:ph idx="1"/>
          </p:nvPr>
        </p:nvSpPr>
        <p:spPr>
          <a:xfrm>
            <a:off x="457200" y="990600"/>
            <a:ext cx="8686800" cy="5791200"/>
          </a:xfrm>
        </p:spPr>
        <p:txBody>
          <a:bodyPr>
            <a:noAutofit/>
          </a:bodyPr>
          <a:lstStyle/>
          <a:p>
            <a:r>
              <a:rPr lang="en-US" sz="2400" b="1" dirty="0" smtClean="0"/>
              <a:t>Temporariness</a:t>
            </a:r>
          </a:p>
          <a:p>
            <a:pPr lvl="1"/>
            <a:r>
              <a:rPr lang="en-US" sz="1800" dirty="0" smtClean="0"/>
              <a:t>Duration of current employment</a:t>
            </a:r>
          </a:p>
          <a:p>
            <a:pPr lvl="1"/>
            <a:r>
              <a:rPr lang="en-US" sz="1800" dirty="0" smtClean="0"/>
              <a:t>Months working in previous year</a:t>
            </a:r>
          </a:p>
          <a:p>
            <a:r>
              <a:rPr lang="en-US" sz="2400" b="1" dirty="0" smtClean="0"/>
              <a:t>Disempowerment</a:t>
            </a:r>
          </a:p>
          <a:p>
            <a:pPr lvl="1"/>
            <a:r>
              <a:rPr lang="en-US" sz="1800" dirty="0" smtClean="0"/>
              <a:t>How did you settle your wages or working hours?</a:t>
            </a:r>
          </a:p>
          <a:p>
            <a:r>
              <a:rPr lang="en-US" sz="2400" b="1" dirty="0" smtClean="0"/>
              <a:t>Vulnerability</a:t>
            </a:r>
          </a:p>
          <a:p>
            <a:pPr lvl="1"/>
            <a:r>
              <a:rPr lang="en-US" sz="1800" dirty="0" smtClean="0"/>
              <a:t>Afraid to demand better working conditions or fair treatment?</a:t>
            </a:r>
          </a:p>
          <a:p>
            <a:r>
              <a:rPr lang="en-US" sz="2400" b="1" dirty="0" smtClean="0"/>
              <a:t>Wages</a:t>
            </a:r>
          </a:p>
          <a:p>
            <a:pPr lvl="1"/>
            <a:r>
              <a:rPr lang="en-US" sz="1800" dirty="0" smtClean="0"/>
              <a:t>Cover basic needs?</a:t>
            </a:r>
          </a:p>
          <a:p>
            <a:pPr lvl="1"/>
            <a:r>
              <a:rPr lang="en-US" sz="1800" dirty="0" smtClean="0"/>
              <a:t>Allow for unexpected expenses?</a:t>
            </a:r>
          </a:p>
          <a:p>
            <a:r>
              <a:rPr lang="en-US" sz="2400" b="1" dirty="0" smtClean="0"/>
              <a:t>Rights</a:t>
            </a:r>
          </a:p>
          <a:p>
            <a:pPr lvl="2"/>
            <a:r>
              <a:rPr lang="en-US" sz="1800" dirty="0" smtClean="0"/>
              <a:t>Sick, medical  </a:t>
            </a:r>
            <a:r>
              <a:rPr lang="en-US" sz="1800" dirty="0"/>
              <a:t>&amp; family leave</a:t>
            </a:r>
          </a:p>
          <a:p>
            <a:pPr lvl="2"/>
            <a:r>
              <a:rPr lang="en-US" sz="1800" dirty="0"/>
              <a:t>Paid </a:t>
            </a:r>
            <a:r>
              <a:rPr lang="en-US" sz="1800" dirty="0" smtClean="0"/>
              <a:t>holiday; Wage and hour protection</a:t>
            </a:r>
          </a:p>
          <a:p>
            <a:r>
              <a:rPr lang="en-US" sz="2400" b="1" dirty="0" smtClean="0"/>
              <a:t>Exercise of rights</a:t>
            </a:r>
          </a:p>
          <a:p>
            <a:pPr lvl="1"/>
            <a:r>
              <a:rPr lang="en-US" sz="1800" dirty="0" smtClean="0"/>
              <a:t>Can you exercise any of the rights permanent workers have?</a:t>
            </a:r>
          </a:p>
        </p:txBody>
      </p:sp>
    </p:spTree>
    <p:extLst>
      <p:ext uri="{BB962C8B-B14F-4D97-AF65-F5344CB8AC3E}">
        <p14:creationId xmlns:p14="http://schemas.microsoft.com/office/powerpoint/2010/main" val="36240052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838200"/>
          </a:xfrm>
        </p:spPr>
        <p:txBody>
          <a:bodyPr>
            <a:noAutofit/>
          </a:bodyPr>
          <a:lstStyle/>
          <a:p>
            <a:r>
              <a:rPr lang="en-US" sz="1800" b="1" dirty="0" smtClean="0"/>
              <a:t/>
            </a:r>
            <a:br>
              <a:rPr lang="en-US" sz="1800" b="1" dirty="0" smtClean="0"/>
            </a:br>
            <a:r>
              <a:rPr lang="en-US" sz="1800" b="1" dirty="0"/>
              <a:t/>
            </a:r>
            <a:br>
              <a:rPr lang="en-US" sz="1800" b="1" dirty="0"/>
            </a:br>
            <a:r>
              <a:rPr lang="en-US" sz="3600" b="1" dirty="0" smtClean="0"/>
              <a:t>Health &amp; Safety Implications </a:t>
            </a:r>
            <a:br>
              <a:rPr lang="en-US" sz="3600" b="1" dirty="0" smtClean="0"/>
            </a:br>
            <a:r>
              <a:rPr lang="en-US" sz="2400" b="1" dirty="0" smtClean="0"/>
              <a:t>Using Differential Risk Analysis </a:t>
            </a:r>
            <a:r>
              <a:rPr lang="en-US" sz="4000" b="1" dirty="0" smtClean="0"/>
              <a:t/>
            </a:r>
            <a:br>
              <a:rPr lang="en-US" sz="4000" b="1" dirty="0" smtClean="0"/>
            </a:br>
            <a:endParaRPr lang="en-US" sz="4000" b="1" dirty="0"/>
          </a:p>
        </p:txBody>
      </p:sp>
      <p:sp>
        <p:nvSpPr>
          <p:cNvPr id="3" name="Content Placeholder 2"/>
          <p:cNvSpPr>
            <a:spLocks noGrp="1"/>
          </p:cNvSpPr>
          <p:nvPr>
            <p:ph idx="1"/>
          </p:nvPr>
        </p:nvSpPr>
        <p:spPr>
          <a:xfrm>
            <a:off x="304800" y="1447800"/>
            <a:ext cx="8839200" cy="5257799"/>
          </a:xfrm>
        </p:spPr>
        <p:txBody>
          <a:bodyPr>
            <a:normAutofit fontScale="85000" lnSpcReduction="20000"/>
          </a:bodyPr>
          <a:lstStyle/>
          <a:p>
            <a:r>
              <a:rPr lang="en-US" dirty="0" smtClean="0"/>
              <a:t>Differential access to social insurance benefits</a:t>
            </a:r>
          </a:p>
          <a:p>
            <a:endParaRPr lang="en-US" dirty="0" smtClean="0"/>
          </a:p>
          <a:p>
            <a:r>
              <a:rPr lang="en-US" dirty="0" smtClean="0"/>
              <a:t>Unequal lifespans</a:t>
            </a:r>
          </a:p>
          <a:p>
            <a:endParaRPr lang="en-US" dirty="0" smtClean="0"/>
          </a:p>
          <a:p>
            <a:r>
              <a:rPr lang="en-US" dirty="0" smtClean="0"/>
              <a:t>Work arrangement as a social </a:t>
            </a:r>
            <a:r>
              <a:rPr lang="en-US" i="1" dirty="0" smtClean="0"/>
              <a:t>determinant</a:t>
            </a:r>
            <a:r>
              <a:rPr lang="en-US" dirty="0" smtClean="0"/>
              <a:t> of health</a:t>
            </a:r>
          </a:p>
          <a:p>
            <a:pPr lvl="1"/>
            <a:endParaRPr lang="en-US" dirty="0" smtClean="0"/>
          </a:p>
          <a:p>
            <a:r>
              <a:rPr lang="en-US" dirty="0" smtClean="0"/>
              <a:t>Mental Health </a:t>
            </a:r>
          </a:p>
          <a:p>
            <a:endParaRPr lang="en-US" dirty="0" smtClean="0"/>
          </a:p>
          <a:p>
            <a:r>
              <a:rPr lang="en-US" dirty="0" smtClean="0"/>
              <a:t>Specific risks:</a:t>
            </a:r>
          </a:p>
          <a:p>
            <a:pPr lvl="1"/>
            <a:r>
              <a:rPr lang="en-US" dirty="0" smtClean="0"/>
              <a:t>Mortality</a:t>
            </a:r>
          </a:p>
          <a:p>
            <a:pPr lvl="1"/>
            <a:r>
              <a:rPr lang="en-US" dirty="0" smtClean="0"/>
              <a:t>Morbidity</a:t>
            </a:r>
          </a:p>
          <a:p>
            <a:pPr lvl="2"/>
            <a:r>
              <a:rPr lang="en-US" dirty="0" smtClean="0"/>
              <a:t>Injury</a:t>
            </a:r>
          </a:p>
          <a:p>
            <a:pPr lvl="2"/>
            <a:r>
              <a:rPr lang="en-US" dirty="0" smtClean="0"/>
              <a:t>Illness</a:t>
            </a:r>
          </a:p>
          <a:p>
            <a:endParaRPr lang="en-US" dirty="0" smtClean="0"/>
          </a:p>
        </p:txBody>
      </p:sp>
    </p:spTree>
    <p:extLst>
      <p:ext uri="{BB962C8B-B14F-4D97-AF65-F5344CB8AC3E}">
        <p14:creationId xmlns:p14="http://schemas.microsoft.com/office/powerpoint/2010/main" val="18234697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91600" cy="868362"/>
          </a:xfrm>
        </p:spPr>
        <p:txBody>
          <a:bodyPr>
            <a:normAutofit/>
          </a:bodyPr>
          <a:lstStyle/>
          <a:p>
            <a:r>
              <a:rPr lang="en-US" sz="4000" b="1" dirty="0" smtClean="0"/>
              <a:t>Social Insurance Access</a:t>
            </a:r>
            <a:endParaRPr lang="en-US" sz="4000" b="1" dirty="0"/>
          </a:p>
        </p:txBody>
      </p:sp>
      <p:sp>
        <p:nvSpPr>
          <p:cNvPr id="3" name="Content Placeholder 2"/>
          <p:cNvSpPr>
            <a:spLocks noGrp="1"/>
          </p:cNvSpPr>
          <p:nvPr>
            <p:ph idx="1"/>
          </p:nvPr>
        </p:nvSpPr>
        <p:spPr>
          <a:xfrm>
            <a:off x="304800" y="1295400"/>
            <a:ext cx="8763000" cy="5410200"/>
          </a:xfrm>
        </p:spPr>
        <p:txBody>
          <a:bodyPr>
            <a:normAutofit/>
          </a:bodyPr>
          <a:lstStyle/>
          <a:p>
            <a:r>
              <a:rPr lang="en-US" dirty="0" smtClean="0"/>
              <a:t>Access to health insurance was 35% lower for workers in new economy employment than standard employees in agriculture</a:t>
            </a:r>
          </a:p>
          <a:p>
            <a:endParaRPr lang="en-US" dirty="0" smtClean="0"/>
          </a:p>
          <a:p>
            <a:r>
              <a:rPr lang="en-US" dirty="0" smtClean="0"/>
              <a:t>New economy employment is a barrier health insurance and workers’ compensation insurance which may contribute to health inequalities in the longer term.</a:t>
            </a:r>
          </a:p>
          <a:p>
            <a:endParaRPr lang="en-US" dirty="0" smtClean="0"/>
          </a:p>
          <a:p>
            <a:pPr lvl="2"/>
            <a:r>
              <a:rPr lang="en-US" sz="1800" dirty="0" smtClean="0"/>
              <a:t>Asfaw et al. (2014). </a:t>
            </a:r>
            <a:r>
              <a:rPr lang="en-US" sz="1800" i="1" dirty="0"/>
              <a:t>J Health Disparities Research and Practice, 7(3)</a:t>
            </a:r>
            <a:r>
              <a:rPr lang="en-US" sz="1800" dirty="0"/>
              <a:t>, 81-97</a:t>
            </a:r>
          </a:p>
        </p:txBody>
      </p:sp>
    </p:spTree>
    <p:extLst>
      <p:ext uri="{BB962C8B-B14F-4D97-AF65-F5344CB8AC3E}">
        <p14:creationId xmlns:p14="http://schemas.microsoft.com/office/powerpoint/2010/main" val="25593609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067800" cy="639762"/>
          </a:xfrm>
        </p:spPr>
        <p:txBody>
          <a:bodyPr>
            <a:noAutofit/>
          </a:bodyPr>
          <a:lstStyle/>
          <a:p>
            <a:r>
              <a:rPr lang="en-US" sz="4000" b="1" dirty="0" smtClean="0"/>
              <a:t>Unequal Life Spans</a:t>
            </a:r>
            <a:endParaRPr lang="en-US" sz="4000" b="1" dirty="0"/>
          </a:p>
        </p:txBody>
      </p:sp>
      <p:sp>
        <p:nvSpPr>
          <p:cNvPr id="3" name="Content Placeholder 2"/>
          <p:cNvSpPr>
            <a:spLocks noGrp="1"/>
          </p:cNvSpPr>
          <p:nvPr>
            <p:ph idx="1"/>
          </p:nvPr>
        </p:nvSpPr>
        <p:spPr>
          <a:xfrm>
            <a:off x="76200" y="830262"/>
            <a:ext cx="9067800" cy="5715000"/>
          </a:xfrm>
        </p:spPr>
        <p:txBody>
          <a:bodyPr>
            <a:normAutofit/>
          </a:bodyPr>
          <a:lstStyle/>
          <a:p>
            <a:r>
              <a:rPr lang="en-US" sz="2800" dirty="0" smtClean="0"/>
              <a:t>Exposure to harmful organizational practices</a:t>
            </a:r>
            <a:r>
              <a:rPr lang="en-US" sz="2800" dirty="0"/>
              <a:t> </a:t>
            </a:r>
            <a:r>
              <a:rPr lang="en-US" sz="2800" dirty="0" smtClean="0"/>
              <a:t>in temp work </a:t>
            </a:r>
          </a:p>
          <a:p>
            <a:pPr lvl="1"/>
            <a:r>
              <a:rPr lang="en-US" sz="2000" dirty="0" smtClean="0"/>
              <a:t>Job insecurity</a:t>
            </a:r>
          </a:p>
          <a:p>
            <a:pPr lvl="1"/>
            <a:r>
              <a:rPr lang="en-US" sz="2000" dirty="0" smtClean="0"/>
              <a:t>Low job control</a:t>
            </a:r>
          </a:p>
          <a:p>
            <a:pPr lvl="1"/>
            <a:r>
              <a:rPr lang="en-US" sz="2000" dirty="0" smtClean="0"/>
              <a:t>High job demands</a:t>
            </a:r>
          </a:p>
          <a:p>
            <a:pPr lvl="1"/>
            <a:r>
              <a:rPr lang="en-US" sz="2000" dirty="0" smtClean="0"/>
              <a:t>Low social support at work</a:t>
            </a:r>
          </a:p>
          <a:p>
            <a:pPr marL="457200" lvl="1" indent="0">
              <a:buNone/>
            </a:pPr>
            <a:endParaRPr lang="en-US" sz="2400" dirty="0"/>
          </a:p>
          <a:p>
            <a:r>
              <a:rPr lang="en-US" sz="2800" dirty="0" smtClean="0"/>
              <a:t>Unequal life spans</a:t>
            </a:r>
          </a:p>
          <a:p>
            <a:pPr lvl="1"/>
            <a:r>
              <a:rPr lang="en-US" sz="2400" dirty="0" smtClean="0"/>
              <a:t>These exposures may explain significant proportion of observed inequality in life spans in different demographic groups in the U.S</a:t>
            </a:r>
            <a:r>
              <a:rPr lang="en-US" sz="2000" dirty="0" smtClean="0"/>
              <a:t>.</a:t>
            </a:r>
          </a:p>
          <a:p>
            <a:pPr lvl="3"/>
            <a:r>
              <a:rPr lang="en-US" dirty="0" smtClean="0"/>
              <a:t>Goh</a:t>
            </a:r>
            <a:r>
              <a:rPr lang="en-US" dirty="0"/>
              <a:t>, J. et al. (2015). </a:t>
            </a:r>
            <a:r>
              <a:rPr lang="en-US" i="1" dirty="0"/>
              <a:t>Health Affairs, 34, </a:t>
            </a:r>
            <a:r>
              <a:rPr lang="en-US" dirty="0" smtClean="0"/>
              <a:t>1761-1768</a:t>
            </a:r>
          </a:p>
          <a:p>
            <a:pPr lvl="3"/>
            <a:endParaRPr lang="en-US" dirty="0"/>
          </a:p>
          <a:p>
            <a:r>
              <a:rPr lang="en-US" sz="2800" dirty="0" smtClean="0"/>
              <a:t>Enter: Sociology of work as determinants of health</a:t>
            </a:r>
            <a:endParaRPr lang="en-US" sz="2800" dirty="0"/>
          </a:p>
          <a:p>
            <a:pPr lvl="2"/>
            <a:r>
              <a:rPr lang="en-US" sz="1800" dirty="0" smtClean="0"/>
              <a:t>Benach </a:t>
            </a:r>
            <a:r>
              <a:rPr lang="en-US" sz="1800" dirty="0"/>
              <a:t>et al. (2014). Precarious employment: Understanding an emerging social determinant of health. </a:t>
            </a:r>
            <a:r>
              <a:rPr lang="en-US" sz="1800" i="1" dirty="0"/>
              <a:t>Annu Rev Public Health, 35: </a:t>
            </a:r>
            <a:r>
              <a:rPr lang="en-US" sz="1800" dirty="0"/>
              <a:t>229-253.</a:t>
            </a:r>
          </a:p>
          <a:p>
            <a:pPr marL="0" indent="0">
              <a:buNone/>
            </a:pPr>
            <a:endParaRPr lang="en-US" dirty="0" smtClean="0"/>
          </a:p>
        </p:txBody>
      </p:sp>
    </p:spTree>
    <p:extLst>
      <p:ext uri="{BB962C8B-B14F-4D97-AF65-F5344CB8AC3E}">
        <p14:creationId xmlns:p14="http://schemas.microsoft.com/office/powerpoint/2010/main" val="27368037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868362"/>
          </a:xfrm>
        </p:spPr>
        <p:txBody>
          <a:bodyPr>
            <a:normAutofit/>
          </a:bodyPr>
          <a:lstStyle/>
          <a:p>
            <a:r>
              <a:rPr lang="en-US" sz="4000" b="1" dirty="0" smtClean="0"/>
              <a:t>Employment Type as a Social Determinant</a:t>
            </a:r>
            <a:endParaRPr lang="en-US" sz="40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78" y="1219200"/>
            <a:ext cx="9096844" cy="5621215"/>
          </a:xfrm>
        </p:spPr>
      </p:pic>
    </p:spTree>
    <p:extLst>
      <p:ext uri="{BB962C8B-B14F-4D97-AF65-F5344CB8AC3E}">
        <p14:creationId xmlns:p14="http://schemas.microsoft.com/office/powerpoint/2010/main" val="18030791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938"/>
            <a:ext cx="9144000" cy="868362"/>
          </a:xfrm>
        </p:spPr>
        <p:txBody>
          <a:bodyPr>
            <a:normAutofit/>
          </a:bodyPr>
          <a:lstStyle/>
          <a:p>
            <a:r>
              <a:rPr lang="en-US" sz="4000" b="1" dirty="0" smtClean="0"/>
              <a:t>Mental Health</a:t>
            </a:r>
            <a:endParaRPr lang="en-US" sz="4000" b="1" dirty="0"/>
          </a:p>
        </p:txBody>
      </p:sp>
      <p:sp>
        <p:nvSpPr>
          <p:cNvPr id="3" name="Content Placeholder 2"/>
          <p:cNvSpPr>
            <a:spLocks noGrp="1"/>
          </p:cNvSpPr>
          <p:nvPr>
            <p:ph idx="1"/>
          </p:nvPr>
        </p:nvSpPr>
        <p:spPr>
          <a:xfrm>
            <a:off x="457200" y="990600"/>
            <a:ext cx="8610600" cy="5791200"/>
          </a:xfrm>
        </p:spPr>
        <p:txBody>
          <a:bodyPr>
            <a:normAutofit fontScale="85000" lnSpcReduction="10000"/>
          </a:bodyPr>
          <a:lstStyle/>
          <a:p>
            <a:r>
              <a:rPr lang="en-US" dirty="0" smtClean="0"/>
              <a:t>Previous studies on unemployment, organizational restructuring, and forced downsizing have documented an association with psychological ill-health.</a:t>
            </a:r>
          </a:p>
          <a:p>
            <a:endParaRPr lang="en-US" dirty="0" smtClean="0"/>
          </a:p>
          <a:p>
            <a:r>
              <a:rPr lang="en-US" dirty="0" smtClean="0"/>
              <a:t>A meta-analysis of 27 studies </a:t>
            </a:r>
            <a:r>
              <a:rPr lang="en-US" dirty="0"/>
              <a:t>suggests higher psychological morbidity among temporary </a:t>
            </a:r>
            <a:r>
              <a:rPr lang="en-US" dirty="0" smtClean="0"/>
              <a:t>workers compared </a:t>
            </a:r>
            <a:r>
              <a:rPr lang="en-US" dirty="0"/>
              <a:t>with permanent </a:t>
            </a:r>
            <a:r>
              <a:rPr lang="en-US" dirty="0" smtClean="0"/>
              <a:t>employees</a:t>
            </a:r>
            <a:endParaRPr lang="en-US" dirty="0"/>
          </a:p>
          <a:p>
            <a:pPr lvl="2"/>
            <a:r>
              <a:rPr lang="en-US" dirty="0" smtClean="0"/>
              <a:t>Virtanen, M. et al. </a:t>
            </a:r>
            <a:r>
              <a:rPr lang="en-US" i="1" dirty="0" smtClean="0"/>
              <a:t>Int J Epidemiol. 2005;34:610-622</a:t>
            </a:r>
            <a:r>
              <a:rPr lang="en-US" dirty="0" smtClean="0"/>
              <a:t>.</a:t>
            </a:r>
          </a:p>
          <a:p>
            <a:pPr lvl="1"/>
            <a:endParaRPr lang="en-US" dirty="0" smtClean="0"/>
          </a:p>
          <a:p>
            <a:r>
              <a:rPr lang="en-US" dirty="0" smtClean="0"/>
              <a:t>Relationship between temporary employment and increased psychological morbidity may reflect the adverse effect of job insecurity, financial instability and other social determinants on mental health.</a:t>
            </a:r>
          </a:p>
          <a:p>
            <a:pPr lvl="2"/>
            <a:r>
              <a:rPr lang="en-US" dirty="0" smtClean="0"/>
              <a:t>Ferrie, JE et al. </a:t>
            </a:r>
            <a:r>
              <a:rPr lang="en-US" i="1" dirty="0" smtClean="0"/>
              <a:t>SJWEH Supp. 2008;6:98-110</a:t>
            </a:r>
            <a:r>
              <a:rPr lang="en-US" dirty="0" smtClean="0"/>
              <a:t>. </a:t>
            </a:r>
            <a:endParaRPr lang="en-US" dirty="0"/>
          </a:p>
        </p:txBody>
      </p:sp>
    </p:spTree>
    <p:extLst>
      <p:ext uri="{BB962C8B-B14F-4D97-AF65-F5344CB8AC3E}">
        <p14:creationId xmlns:p14="http://schemas.microsoft.com/office/powerpoint/2010/main" val="21729062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81000"/>
            <a:ext cx="9067800" cy="639762"/>
          </a:xfrm>
        </p:spPr>
        <p:txBody>
          <a:bodyPr>
            <a:normAutofit fontScale="90000"/>
          </a:bodyPr>
          <a:lstStyle/>
          <a:p>
            <a:r>
              <a:rPr lang="en-US" sz="4000" b="1" dirty="0" smtClean="0"/>
              <a:t>Percentage Change in Work Stress by Type of Employment: 2002-2014  </a:t>
            </a:r>
            <a:endParaRPr lang="en-US" sz="4000" b="1" dirty="0"/>
          </a:p>
        </p:txBody>
      </p:sp>
      <p:graphicFrame>
        <p:nvGraphicFramePr>
          <p:cNvPr id="6" name="Chart 5"/>
          <p:cNvGraphicFramePr>
            <a:graphicFrameLocks/>
          </p:cNvGraphicFramePr>
          <p:nvPr>
            <p:extLst>
              <p:ext uri="{D42A27DB-BD31-4B8C-83A1-F6EECF244321}">
                <p14:modId xmlns:p14="http://schemas.microsoft.com/office/powerpoint/2010/main" val="2497375568"/>
              </p:ext>
            </p:extLst>
          </p:nvPr>
        </p:nvGraphicFramePr>
        <p:xfrm>
          <a:off x="76200" y="1219200"/>
          <a:ext cx="8991600" cy="51955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4"/>
          <p:cNvSpPr txBox="1"/>
          <p:nvPr/>
        </p:nvSpPr>
        <p:spPr>
          <a:xfrm>
            <a:off x="1447800" y="6414702"/>
            <a:ext cx="6668593" cy="27699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200" dirty="0"/>
              <a:t>Source: NIOSH Quality of </a:t>
            </a:r>
            <a:r>
              <a:rPr lang="en-US" sz="1200" dirty="0" smtClean="0"/>
              <a:t>WorkLife </a:t>
            </a:r>
            <a:r>
              <a:rPr lang="en-US" sz="1200" dirty="0"/>
              <a:t>survey (http://www.cdc.gov/niosh/topics/stress/qwlquest.html)</a:t>
            </a:r>
          </a:p>
        </p:txBody>
      </p:sp>
    </p:spTree>
    <p:extLst>
      <p:ext uri="{BB962C8B-B14F-4D97-AF65-F5344CB8AC3E}">
        <p14:creationId xmlns:p14="http://schemas.microsoft.com/office/powerpoint/2010/main" val="9737460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fontScale="90000"/>
          </a:bodyPr>
          <a:lstStyle/>
          <a:p>
            <a:r>
              <a:rPr lang="en-US" b="1" dirty="0" smtClean="0"/>
              <a:t>Percentage Change in Work Stress</a:t>
            </a:r>
            <a:br>
              <a:rPr lang="en-US" b="1" dirty="0" smtClean="0"/>
            </a:br>
            <a:r>
              <a:rPr lang="en-US" sz="3100" b="1" dirty="0" smtClean="0"/>
              <a:t>NIOSH </a:t>
            </a:r>
            <a:r>
              <a:rPr lang="en-US" sz="3100" b="1" dirty="0"/>
              <a:t>Quality of WorkLife </a:t>
            </a:r>
            <a:r>
              <a:rPr lang="en-US" sz="3100" b="1" dirty="0" smtClean="0"/>
              <a:t>Study</a:t>
            </a:r>
            <a:endParaRPr lang="en-US" sz="31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40394289"/>
              </p:ext>
            </p:extLst>
          </p:nvPr>
        </p:nvGraphicFramePr>
        <p:xfrm>
          <a:off x="152400" y="1828800"/>
          <a:ext cx="8915400" cy="4114802"/>
        </p:xfrm>
        <a:graphic>
          <a:graphicData uri="http://schemas.openxmlformats.org/drawingml/2006/table">
            <a:tbl>
              <a:tblPr firstRow="1" bandRow="1">
                <a:tableStyleId>{5C22544A-7EE6-4342-B048-85BDC9FD1C3A}</a:tableStyleId>
              </a:tblPr>
              <a:tblGrid>
                <a:gridCol w="4337222"/>
                <a:gridCol w="4578178"/>
              </a:tblGrid>
              <a:tr h="1170094">
                <a:tc>
                  <a:txBody>
                    <a:bodyPr/>
                    <a:lstStyle/>
                    <a:p>
                      <a:r>
                        <a:rPr lang="en-US" sz="2800" dirty="0" smtClean="0"/>
                        <a:t>Type of Employment Arrangement</a:t>
                      </a:r>
                      <a:endParaRPr lang="en-US" sz="2800" dirty="0"/>
                    </a:p>
                  </a:txBody>
                  <a:tcPr/>
                </a:tc>
                <a:tc>
                  <a:txBody>
                    <a:bodyPr/>
                    <a:lstStyle/>
                    <a:p>
                      <a:r>
                        <a:rPr lang="en-US" sz="2800" dirty="0" smtClean="0"/>
                        <a:t>Percent Change in Stress</a:t>
                      </a:r>
                      <a:r>
                        <a:rPr lang="en-US" sz="2800" baseline="0" dirty="0" smtClean="0"/>
                        <a:t> from 2002 to 2014</a:t>
                      </a:r>
                      <a:endParaRPr lang="en-US" sz="2800" dirty="0"/>
                    </a:p>
                  </a:txBody>
                  <a:tcPr/>
                </a:tc>
              </a:tr>
              <a:tr h="501469">
                <a:tc>
                  <a:txBody>
                    <a:bodyPr/>
                    <a:lstStyle/>
                    <a:p>
                      <a:r>
                        <a:rPr lang="en-US" sz="2400" dirty="0" smtClean="0"/>
                        <a:t>Standard employment</a:t>
                      </a:r>
                      <a:endParaRPr lang="en-US" sz="2400" dirty="0"/>
                    </a:p>
                  </a:txBody>
                  <a:tcPr/>
                </a:tc>
                <a:tc>
                  <a:txBody>
                    <a:bodyPr/>
                    <a:lstStyle/>
                    <a:p>
                      <a:r>
                        <a:rPr lang="en-US" sz="2400" dirty="0" smtClean="0"/>
                        <a:t>-    4%</a:t>
                      </a:r>
                      <a:endParaRPr lang="en-US" sz="2400" dirty="0"/>
                    </a:p>
                  </a:txBody>
                  <a:tcPr/>
                </a:tc>
              </a:tr>
              <a:tr h="501469">
                <a:tc>
                  <a:txBody>
                    <a:bodyPr/>
                    <a:lstStyle/>
                    <a:p>
                      <a:r>
                        <a:rPr lang="en-US" sz="2400" dirty="0" smtClean="0"/>
                        <a:t>Work under a contractor</a:t>
                      </a:r>
                      <a:endParaRPr lang="en-US" sz="2400" dirty="0"/>
                    </a:p>
                  </a:txBody>
                  <a:tcPr/>
                </a:tc>
                <a:tc>
                  <a:txBody>
                    <a:bodyPr/>
                    <a:lstStyle/>
                    <a:p>
                      <a:r>
                        <a:rPr lang="en-US" sz="2400" dirty="0" smtClean="0"/>
                        <a:t>-  14%</a:t>
                      </a:r>
                      <a:endParaRPr lang="en-US" sz="2400" dirty="0"/>
                    </a:p>
                  </a:txBody>
                  <a:tcPr/>
                </a:tc>
              </a:tr>
              <a:tr h="501469">
                <a:tc>
                  <a:txBody>
                    <a:bodyPr/>
                    <a:lstStyle/>
                    <a:p>
                      <a:r>
                        <a:rPr lang="en-US" sz="2400" dirty="0" smtClean="0"/>
                        <a:t>Paid by a temporary</a:t>
                      </a:r>
                      <a:r>
                        <a:rPr lang="en-US" sz="2400" baseline="0" dirty="0" smtClean="0"/>
                        <a:t> agency</a:t>
                      </a:r>
                      <a:endParaRPr lang="en-US" sz="2400" dirty="0"/>
                    </a:p>
                  </a:txBody>
                  <a:tcPr/>
                </a:tc>
                <a:tc>
                  <a:txBody>
                    <a:bodyPr/>
                    <a:lstStyle/>
                    <a:p>
                      <a:r>
                        <a:rPr lang="en-US" sz="2400" dirty="0" smtClean="0"/>
                        <a:t>+  48%</a:t>
                      </a:r>
                      <a:endParaRPr lang="en-US" sz="2400" dirty="0"/>
                    </a:p>
                  </a:txBody>
                  <a:tcPr/>
                </a:tc>
              </a:tr>
              <a:tr h="501469">
                <a:tc>
                  <a:txBody>
                    <a:bodyPr/>
                    <a:lstStyle/>
                    <a:p>
                      <a:r>
                        <a:rPr lang="en-US" sz="2400" dirty="0" smtClean="0"/>
                        <a:t>On-call</a:t>
                      </a:r>
                      <a:r>
                        <a:rPr lang="en-US" sz="2400" baseline="0" dirty="0" smtClean="0"/>
                        <a:t> work</a:t>
                      </a:r>
                      <a:endParaRPr lang="en-US" sz="2400" dirty="0"/>
                    </a:p>
                  </a:txBody>
                  <a:tcPr/>
                </a:tc>
                <a:tc>
                  <a:txBody>
                    <a:bodyPr/>
                    <a:lstStyle/>
                    <a:p>
                      <a:r>
                        <a:rPr lang="en-US" sz="2400" dirty="0" smtClean="0"/>
                        <a:t>+  12%</a:t>
                      </a:r>
                      <a:endParaRPr lang="en-US" sz="2400" dirty="0"/>
                    </a:p>
                  </a:txBody>
                  <a:tcPr/>
                </a:tc>
              </a:tr>
              <a:tr h="501469">
                <a:tc>
                  <a:txBody>
                    <a:bodyPr/>
                    <a:lstStyle/>
                    <a:p>
                      <a:r>
                        <a:rPr lang="en-US" sz="2400" dirty="0" smtClean="0"/>
                        <a:t>Independent</a:t>
                      </a:r>
                      <a:r>
                        <a:rPr lang="en-US" sz="2400" baseline="0" dirty="0" smtClean="0"/>
                        <a:t> contractor</a:t>
                      </a:r>
                      <a:endParaRPr lang="en-US" sz="2400" dirty="0"/>
                    </a:p>
                  </a:txBody>
                  <a:tcPr/>
                </a:tc>
                <a:tc>
                  <a:txBody>
                    <a:bodyPr/>
                    <a:lstStyle/>
                    <a:p>
                      <a:r>
                        <a:rPr lang="en-US" sz="2400" dirty="0" smtClean="0"/>
                        <a:t>-   14%</a:t>
                      </a:r>
                      <a:endParaRPr lang="en-US" sz="2400" dirty="0"/>
                    </a:p>
                  </a:txBody>
                  <a:tcPr/>
                </a:tc>
              </a:tr>
              <a:tr h="437363">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1418499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09600"/>
          </a:xfrm>
        </p:spPr>
        <p:txBody>
          <a:bodyPr>
            <a:noAutofit/>
          </a:bodyPr>
          <a:lstStyle/>
          <a:p>
            <a:r>
              <a:rPr lang="en-US" altLang="en-US" sz="3600" b="1" dirty="0" smtClean="0"/>
              <a:t>Employment: From </a:t>
            </a:r>
            <a:r>
              <a:rPr lang="en-US" altLang="en-US" sz="3600" b="1" i="1" dirty="0"/>
              <a:t>Stability</a:t>
            </a:r>
            <a:r>
              <a:rPr lang="en-US" altLang="en-US" sz="3600" b="1" dirty="0"/>
              <a:t> to </a:t>
            </a:r>
            <a:r>
              <a:rPr lang="en-US" altLang="en-US" sz="3600" b="1" i="1" dirty="0" smtClean="0"/>
              <a:t>Precariousness</a:t>
            </a:r>
            <a:endParaRPr lang="en-US" sz="3600" b="1" dirty="0"/>
          </a:p>
        </p:txBody>
      </p:sp>
      <p:sp>
        <p:nvSpPr>
          <p:cNvPr id="3" name="Content Placeholder 2"/>
          <p:cNvSpPr>
            <a:spLocks noGrp="1"/>
          </p:cNvSpPr>
          <p:nvPr>
            <p:ph idx="1"/>
          </p:nvPr>
        </p:nvSpPr>
        <p:spPr>
          <a:xfrm>
            <a:off x="-304800" y="838200"/>
            <a:ext cx="9448800" cy="6019800"/>
          </a:xfrm>
        </p:spPr>
        <p:txBody>
          <a:bodyPr>
            <a:normAutofit/>
          </a:bodyPr>
          <a:lstStyle/>
          <a:p>
            <a:pPr lvl="2"/>
            <a:r>
              <a:rPr lang="en-US" sz="2800" dirty="0" smtClean="0"/>
              <a:t>Erosion of the </a:t>
            </a:r>
            <a:r>
              <a:rPr lang="en-US" i="1" dirty="0" smtClean="0"/>
              <a:t>Standard </a:t>
            </a:r>
            <a:r>
              <a:rPr lang="en-US" dirty="0" smtClean="0"/>
              <a:t>Employment Relationship</a:t>
            </a:r>
          </a:p>
          <a:p>
            <a:pPr lvl="3"/>
            <a:r>
              <a:rPr lang="en-US" dirty="0" smtClean="0"/>
              <a:t>From internal labor market to external labor market</a:t>
            </a:r>
          </a:p>
          <a:p>
            <a:pPr lvl="2"/>
            <a:r>
              <a:rPr lang="en-US" sz="2800" dirty="0" smtClean="0"/>
              <a:t>Rise of “temporariness”</a:t>
            </a:r>
          </a:p>
          <a:p>
            <a:pPr lvl="3"/>
            <a:r>
              <a:rPr lang="en-US" dirty="0" smtClean="0"/>
              <a:t>In a triangular or dual employer relationship</a:t>
            </a:r>
          </a:p>
          <a:p>
            <a:pPr lvl="2"/>
            <a:r>
              <a:rPr lang="en-US" sz="2800" dirty="0" smtClean="0"/>
              <a:t>Increase in job insecurity</a:t>
            </a:r>
          </a:p>
          <a:p>
            <a:pPr lvl="3"/>
            <a:r>
              <a:rPr lang="en-US" dirty="0" smtClean="0"/>
              <a:t>Stress continuum: permanent → downsizing →  temporary → unemployment</a:t>
            </a:r>
          </a:p>
          <a:p>
            <a:pPr lvl="2"/>
            <a:r>
              <a:rPr lang="en-US" sz="2800" dirty="0" smtClean="0"/>
              <a:t>Decline in social protections</a:t>
            </a:r>
          </a:p>
          <a:p>
            <a:pPr lvl="3"/>
            <a:r>
              <a:rPr lang="en-US" dirty="0" smtClean="0"/>
              <a:t>Workers’ compensation, health insurance, wage &amp; hour protections</a:t>
            </a:r>
          </a:p>
          <a:p>
            <a:pPr lvl="2"/>
            <a:r>
              <a:rPr lang="en-US" sz="2800" dirty="0" smtClean="0"/>
              <a:t>Disempowerment</a:t>
            </a:r>
          </a:p>
          <a:p>
            <a:pPr lvl="3"/>
            <a:r>
              <a:rPr lang="en-US" dirty="0" smtClean="0"/>
              <a:t>Declining unionization in the private sector leading to individualized bargaining between employer and worker </a:t>
            </a:r>
            <a:endParaRPr lang="en-US" i="1" dirty="0" smtClean="0"/>
          </a:p>
          <a:p>
            <a:pPr lvl="2"/>
            <a:r>
              <a:rPr lang="en-US" sz="2800" dirty="0" smtClean="0"/>
              <a:t>Powerless to exercise legally granted workplace rights</a:t>
            </a:r>
          </a:p>
          <a:p>
            <a:pPr lvl="3"/>
            <a:r>
              <a:rPr lang="en-US" dirty="0" smtClean="0"/>
              <a:t>Worker protection laws written based on a mid-20</a:t>
            </a:r>
            <a:r>
              <a:rPr lang="en-US" baseline="30000" dirty="0" smtClean="0"/>
              <a:t>th</a:t>
            </a:r>
            <a:r>
              <a:rPr lang="en-US" dirty="0" smtClean="0"/>
              <a:t> century model</a:t>
            </a:r>
          </a:p>
          <a:p>
            <a:pPr marL="1371600" lvl="3" indent="0">
              <a:buNone/>
            </a:pPr>
            <a:endParaRPr lang="en-US" dirty="0"/>
          </a:p>
          <a:p>
            <a:pPr lvl="3"/>
            <a:endParaRPr lang="en-US" dirty="0"/>
          </a:p>
        </p:txBody>
      </p:sp>
    </p:spTree>
    <p:extLst>
      <p:ext uri="{BB962C8B-B14F-4D97-AF65-F5344CB8AC3E}">
        <p14:creationId xmlns:p14="http://schemas.microsoft.com/office/powerpoint/2010/main" val="40611016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a:bodyPr>
          <a:lstStyle/>
          <a:p>
            <a:r>
              <a:rPr lang="en-US" sz="4000" b="1" dirty="0" smtClean="0"/>
              <a:t>Mortality Risk—Europe </a:t>
            </a:r>
            <a:endParaRPr lang="en-US" sz="4000" b="1" dirty="0"/>
          </a:p>
        </p:txBody>
      </p:sp>
      <p:sp>
        <p:nvSpPr>
          <p:cNvPr id="3" name="Content Placeholder 2"/>
          <p:cNvSpPr>
            <a:spLocks noGrp="1"/>
          </p:cNvSpPr>
          <p:nvPr>
            <p:ph idx="1"/>
          </p:nvPr>
        </p:nvSpPr>
        <p:spPr>
          <a:xfrm>
            <a:off x="152400" y="944562"/>
            <a:ext cx="8991600" cy="5837238"/>
          </a:xfrm>
        </p:spPr>
        <p:txBody>
          <a:bodyPr>
            <a:normAutofit fontScale="85000" lnSpcReduction="20000"/>
          </a:bodyPr>
          <a:lstStyle/>
          <a:p>
            <a:r>
              <a:rPr lang="en-US" dirty="0" smtClean="0"/>
              <a:t>Longitudinal data from 10 towns in Finland—26,592 men and 65,759 women</a:t>
            </a:r>
          </a:p>
          <a:p>
            <a:r>
              <a:rPr lang="en-US" dirty="0" smtClean="0"/>
              <a:t>Overall mortality 1.2-1.6 times higher among temporary employees compared to permanent employees</a:t>
            </a:r>
          </a:p>
          <a:p>
            <a:pPr lvl="1"/>
            <a:r>
              <a:rPr lang="en-US" dirty="0" smtClean="0"/>
              <a:t>For alcohol-related causes, hazard ratio was more for men with temporary jobs as was smoking-related cancer.</a:t>
            </a:r>
          </a:p>
          <a:p>
            <a:pPr lvl="2"/>
            <a:r>
              <a:rPr lang="en-US" dirty="0" smtClean="0"/>
              <a:t>Corresponding risks were greater for the unemployed </a:t>
            </a:r>
          </a:p>
          <a:p>
            <a:pPr lvl="1"/>
            <a:r>
              <a:rPr lang="en-US" dirty="0" smtClean="0"/>
              <a:t>Moving from temp to permanent work associated with lower mortality than remaining continuously in permanent employment</a:t>
            </a:r>
          </a:p>
          <a:p>
            <a:pPr lvl="1"/>
            <a:endParaRPr lang="en-US" dirty="0" smtClean="0"/>
          </a:p>
          <a:p>
            <a:r>
              <a:rPr lang="en-US" dirty="0" smtClean="0"/>
              <a:t>Conventional research practice of treating the employed as a single group may attenuate the association between employment status and mortality!</a:t>
            </a:r>
          </a:p>
          <a:p>
            <a:endParaRPr lang="en-US" dirty="0" smtClean="0"/>
          </a:p>
          <a:p>
            <a:pPr lvl="3"/>
            <a:r>
              <a:rPr lang="en-US" dirty="0"/>
              <a:t>Kivimaki, M. et al. (2003). Temporary employment and risk of overall and cause-specific mortality, </a:t>
            </a:r>
            <a:r>
              <a:rPr lang="en-US" i="1" dirty="0"/>
              <a:t>Am J Epidemiology, 158(7</a:t>
            </a:r>
            <a:r>
              <a:rPr lang="en-US" dirty="0"/>
              <a:t>), 663-668.</a:t>
            </a:r>
          </a:p>
          <a:p>
            <a:endParaRPr lang="en-US" dirty="0"/>
          </a:p>
        </p:txBody>
      </p:sp>
    </p:spTree>
    <p:extLst>
      <p:ext uri="{BB962C8B-B14F-4D97-AF65-F5344CB8AC3E}">
        <p14:creationId xmlns:p14="http://schemas.microsoft.com/office/powerpoint/2010/main" val="41687999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914400"/>
          </a:xfrm>
        </p:spPr>
        <p:txBody>
          <a:bodyPr>
            <a:normAutofit/>
          </a:bodyPr>
          <a:lstStyle/>
          <a:p>
            <a:r>
              <a:rPr lang="en-US" sz="4000" b="1" dirty="0" smtClean="0"/>
              <a:t>Mortality Risk—U.S.  </a:t>
            </a:r>
            <a:endParaRPr lang="en-US" sz="4000" b="1" dirty="0"/>
          </a:p>
        </p:txBody>
      </p:sp>
      <p:sp>
        <p:nvSpPr>
          <p:cNvPr id="3" name="Content Placeholder 2"/>
          <p:cNvSpPr>
            <a:spLocks noGrp="1"/>
          </p:cNvSpPr>
          <p:nvPr>
            <p:ph idx="1"/>
          </p:nvPr>
        </p:nvSpPr>
        <p:spPr>
          <a:xfrm>
            <a:off x="152400" y="838200"/>
            <a:ext cx="8915400" cy="5943600"/>
          </a:xfrm>
        </p:spPr>
        <p:txBody>
          <a:bodyPr>
            <a:normAutofit/>
          </a:bodyPr>
          <a:lstStyle/>
          <a:p>
            <a:r>
              <a:rPr lang="en-US" sz="2800" b="1" dirty="0" smtClean="0"/>
              <a:t>CFOI</a:t>
            </a:r>
          </a:p>
          <a:p>
            <a:pPr lvl="1"/>
            <a:r>
              <a:rPr lang="en-US" sz="2000" dirty="0"/>
              <a:t>In 2013, Census of Fatal Occupational Injuries (CFOI) reported </a:t>
            </a:r>
          </a:p>
          <a:p>
            <a:pPr lvl="2"/>
            <a:r>
              <a:rPr lang="en-US" sz="2000" dirty="0"/>
              <a:t>17% of all workers killed were working in alternative arrangements</a:t>
            </a:r>
          </a:p>
          <a:p>
            <a:pPr lvl="2"/>
            <a:r>
              <a:rPr lang="en-US" sz="2000" dirty="0"/>
              <a:t>Such workers represented less than 3% of total private sector workforce </a:t>
            </a:r>
          </a:p>
          <a:p>
            <a:r>
              <a:rPr lang="en-US" sz="2800" b="1" dirty="0" smtClean="0"/>
              <a:t>NIOSH</a:t>
            </a:r>
          </a:p>
          <a:p>
            <a:pPr lvl="1"/>
            <a:r>
              <a:rPr lang="en-US" sz="2400" dirty="0" smtClean="0"/>
              <a:t>Odds </a:t>
            </a:r>
            <a:r>
              <a:rPr lang="en-US" sz="2400" dirty="0"/>
              <a:t>of </a:t>
            </a:r>
            <a:r>
              <a:rPr lang="en-US" sz="2400" dirty="0" smtClean="0"/>
              <a:t>reported </a:t>
            </a:r>
            <a:r>
              <a:rPr lang="en-US" sz="2400" dirty="0"/>
              <a:t>fatal incident as opposed to a reported non-fatal incident were 2.8 times higher for contract workers than operators. </a:t>
            </a:r>
          </a:p>
          <a:p>
            <a:pPr lvl="1"/>
            <a:r>
              <a:rPr lang="en-US" sz="2400" dirty="0" smtClean="0"/>
              <a:t>Other </a:t>
            </a:r>
            <a:r>
              <a:rPr lang="en-US" sz="2400" dirty="0"/>
              <a:t>factors </a:t>
            </a:r>
            <a:r>
              <a:rPr lang="en-US" sz="2400" dirty="0" smtClean="0"/>
              <a:t>associated with fatality: </a:t>
            </a:r>
          </a:p>
          <a:p>
            <a:pPr lvl="2"/>
            <a:r>
              <a:rPr lang="en-US" sz="2000" dirty="0"/>
              <a:t>B</a:t>
            </a:r>
            <a:r>
              <a:rPr lang="en-US" sz="2000" dirty="0" smtClean="0"/>
              <a:t>eing </a:t>
            </a:r>
            <a:r>
              <a:rPr lang="en-US" sz="2000" dirty="0"/>
              <a:t>a contract </a:t>
            </a:r>
            <a:r>
              <a:rPr lang="en-US" sz="2000" dirty="0" smtClean="0"/>
              <a:t>worker or being </a:t>
            </a:r>
            <a:r>
              <a:rPr lang="en-US" sz="2000" dirty="0"/>
              <a:t>more than 8 hours into a working </a:t>
            </a:r>
            <a:r>
              <a:rPr lang="en-US" sz="2000" dirty="0" smtClean="0"/>
              <a:t>day</a:t>
            </a:r>
          </a:p>
          <a:p>
            <a:pPr lvl="2"/>
            <a:r>
              <a:rPr lang="en-US" sz="2000" dirty="0"/>
              <a:t>H</a:t>
            </a:r>
            <a:r>
              <a:rPr lang="en-US" sz="2000" dirty="0" smtClean="0"/>
              <a:t>aving </a:t>
            </a:r>
            <a:r>
              <a:rPr lang="en-US" sz="2000" dirty="0"/>
              <a:t>less overall experience in that specific </a:t>
            </a:r>
            <a:r>
              <a:rPr lang="en-US" sz="2000" dirty="0" smtClean="0"/>
              <a:t>mine</a:t>
            </a:r>
          </a:p>
          <a:p>
            <a:pPr lvl="2"/>
            <a:r>
              <a:rPr lang="en-US" sz="2000" dirty="0"/>
              <a:t>C</a:t>
            </a:r>
            <a:r>
              <a:rPr lang="en-US" sz="2000" dirty="0" smtClean="0"/>
              <a:t>ontractors </a:t>
            </a:r>
            <a:r>
              <a:rPr lang="en-US" sz="2000" dirty="0"/>
              <a:t>had higher reported fatality rates than direct employees but lower reported non-fatal injury </a:t>
            </a:r>
            <a:r>
              <a:rPr lang="en-US" sz="2000" dirty="0" smtClean="0"/>
              <a:t>rates.</a:t>
            </a:r>
          </a:p>
          <a:p>
            <a:pPr lvl="2"/>
            <a:endParaRPr lang="en-US" sz="2000" dirty="0" smtClean="0"/>
          </a:p>
          <a:p>
            <a:pPr lvl="4"/>
            <a:r>
              <a:rPr lang="en-US" dirty="0" smtClean="0"/>
              <a:t>Muzaffar et al., (2013) J Occup Environ Med, 55, 1337-1344.</a:t>
            </a:r>
          </a:p>
          <a:p>
            <a:endParaRPr lang="en-US" dirty="0"/>
          </a:p>
          <a:p>
            <a:endParaRPr lang="en-US" dirty="0"/>
          </a:p>
          <a:p>
            <a:endParaRPr lang="en-US" dirty="0"/>
          </a:p>
        </p:txBody>
      </p:sp>
    </p:spTree>
    <p:extLst>
      <p:ext uri="{BB962C8B-B14F-4D97-AF65-F5344CB8AC3E}">
        <p14:creationId xmlns:p14="http://schemas.microsoft.com/office/powerpoint/2010/main" val="35316842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38"/>
            <a:ext cx="8229600" cy="868362"/>
          </a:xfrm>
        </p:spPr>
        <p:txBody>
          <a:bodyPr/>
          <a:lstStyle/>
          <a:p>
            <a:r>
              <a:rPr lang="en-US" b="1" dirty="0" smtClean="0"/>
              <a:t>Morbidity: Injury </a:t>
            </a:r>
            <a:endParaRPr lang="en-US" dirty="0"/>
          </a:p>
        </p:txBody>
      </p:sp>
      <p:sp>
        <p:nvSpPr>
          <p:cNvPr id="3" name="Content Placeholder 2"/>
          <p:cNvSpPr>
            <a:spLocks noGrp="1"/>
          </p:cNvSpPr>
          <p:nvPr>
            <p:ph idx="1"/>
          </p:nvPr>
        </p:nvSpPr>
        <p:spPr>
          <a:xfrm>
            <a:off x="228600" y="990600"/>
            <a:ext cx="8915400" cy="5867400"/>
          </a:xfrm>
        </p:spPr>
        <p:txBody>
          <a:bodyPr>
            <a:normAutofit/>
          </a:bodyPr>
          <a:lstStyle/>
          <a:p>
            <a:r>
              <a:rPr lang="en-US" sz="2800" b="1" dirty="0" smtClean="0"/>
              <a:t>European Studies</a:t>
            </a:r>
          </a:p>
          <a:p>
            <a:pPr lvl="1"/>
            <a:r>
              <a:rPr lang="en-US" sz="2400" dirty="0" smtClean="0"/>
              <a:t>7 of 13 European reports show increased risk (Virtanen 2005).</a:t>
            </a:r>
          </a:p>
          <a:p>
            <a:pPr lvl="1"/>
            <a:endParaRPr lang="en-US" sz="2400" dirty="0" smtClean="0"/>
          </a:p>
          <a:p>
            <a:r>
              <a:rPr lang="en-US" sz="2800" b="1" dirty="0" smtClean="0"/>
              <a:t>U.S. Studies</a:t>
            </a:r>
          </a:p>
          <a:p>
            <a:pPr lvl="1"/>
            <a:r>
              <a:rPr lang="en-US" sz="2400" dirty="0" smtClean="0"/>
              <a:t>Higher injury rates in subcontracting turnaround procedures at </a:t>
            </a:r>
            <a:r>
              <a:rPr lang="en-US" sz="2400" b="1" i="1" dirty="0" smtClean="0"/>
              <a:t>petrochemical</a:t>
            </a:r>
            <a:r>
              <a:rPr lang="en-US" sz="2400" b="1" dirty="0" smtClean="0"/>
              <a:t> </a:t>
            </a:r>
            <a:r>
              <a:rPr lang="en-US" sz="2400" dirty="0" smtClean="0"/>
              <a:t>facilities (Rebitzer 1995).</a:t>
            </a:r>
          </a:p>
          <a:p>
            <a:pPr lvl="1"/>
            <a:r>
              <a:rPr lang="en-US" sz="2400" dirty="0" smtClean="0"/>
              <a:t>Temps had twice injury rate at a </a:t>
            </a:r>
            <a:r>
              <a:rPr lang="en-US" sz="2400" b="1" i="1" dirty="0" smtClean="0"/>
              <a:t>plastics</a:t>
            </a:r>
            <a:r>
              <a:rPr lang="en-US" sz="2400" dirty="0" smtClean="0"/>
              <a:t> manufacturer (Morris 1999).</a:t>
            </a:r>
          </a:p>
          <a:p>
            <a:pPr lvl="1"/>
            <a:r>
              <a:rPr lang="en-US" sz="2400" dirty="0"/>
              <a:t>W</a:t>
            </a:r>
            <a:r>
              <a:rPr lang="en-US" sz="2400" dirty="0" smtClean="0"/>
              <a:t>orkers’ comp injury claim rates for temps double those of permanent workers in </a:t>
            </a:r>
            <a:r>
              <a:rPr lang="en-US" sz="2400" b="1" dirty="0" smtClean="0"/>
              <a:t>Washington</a:t>
            </a:r>
            <a:r>
              <a:rPr lang="en-US" sz="2400" dirty="0" smtClean="0"/>
              <a:t> </a:t>
            </a:r>
            <a:r>
              <a:rPr lang="en-US" sz="2400" b="1" dirty="0" smtClean="0"/>
              <a:t>state</a:t>
            </a:r>
            <a:r>
              <a:rPr lang="en-US" sz="2400" dirty="0" smtClean="0"/>
              <a:t> (Smith 2010).</a:t>
            </a:r>
          </a:p>
          <a:p>
            <a:pPr lvl="1"/>
            <a:r>
              <a:rPr lang="en-US" sz="2400" b="1" i="1" dirty="0" smtClean="0"/>
              <a:t>PROPUBLICA, </a:t>
            </a:r>
            <a:r>
              <a:rPr lang="en-US" sz="2400" dirty="0" smtClean="0"/>
              <a:t>using Florida workers’ compensation data and BLS data, found an injury odds ratio of close to 4 for temporary workers compared to all other workers (Pierce 2013).</a:t>
            </a:r>
          </a:p>
          <a:p>
            <a:endParaRPr lang="en-US" sz="2400" dirty="0" smtClean="0"/>
          </a:p>
          <a:p>
            <a:endParaRPr lang="en-US" sz="2400" dirty="0" smtClean="0"/>
          </a:p>
          <a:p>
            <a:endParaRPr lang="en-US" dirty="0"/>
          </a:p>
        </p:txBody>
      </p:sp>
    </p:spTree>
    <p:extLst>
      <p:ext uri="{BB962C8B-B14F-4D97-AF65-F5344CB8AC3E}">
        <p14:creationId xmlns:p14="http://schemas.microsoft.com/office/powerpoint/2010/main" val="23450218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15962"/>
          </a:xfrm>
        </p:spPr>
        <p:txBody>
          <a:bodyPr>
            <a:normAutofit/>
          </a:bodyPr>
          <a:lstStyle/>
          <a:p>
            <a:r>
              <a:rPr lang="en-US" sz="4000" b="1" dirty="0" smtClean="0"/>
              <a:t>New Employment: Social Consequences</a:t>
            </a:r>
            <a:endParaRPr lang="en-US" sz="4000" b="1" dirty="0"/>
          </a:p>
        </p:txBody>
      </p:sp>
      <p:sp>
        <p:nvSpPr>
          <p:cNvPr id="3" name="Content Placeholder 2"/>
          <p:cNvSpPr>
            <a:spLocks noGrp="1"/>
          </p:cNvSpPr>
          <p:nvPr>
            <p:ph idx="1"/>
          </p:nvPr>
        </p:nvSpPr>
        <p:spPr>
          <a:xfrm>
            <a:off x="228600" y="990600"/>
            <a:ext cx="8839200" cy="5867400"/>
          </a:xfrm>
        </p:spPr>
        <p:txBody>
          <a:bodyPr>
            <a:normAutofit/>
          </a:bodyPr>
          <a:lstStyle/>
          <a:p>
            <a:r>
              <a:rPr lang="en-US" sz="2400" dirty="0" smtClean="0"/>
              <a:t>New economy employment </a:t>
            </a:r>
            <a:r>
              <a:rPr lang="en-US" sz="2400" dirty="0"/>
              <a:t>increases negative consequences for an injured worker and </a:t>
            </a:r>
            <a:r>
              <a:rPr lang="en-US" sz="2400" dirty="0" smtClean="0"/>
              <a:t>society, but advantages employers: </a:t>
            </a:r>
            <a:endParaRPr lang="en-US" sz="2400" dirty="0"/>
          </a:p>
          <a:p>
            <a:pPr lvl="1"/>
            <a:r>
              <a:rPr lang="en-US" sz="1800" b="1" dirty="0" smtClean="0"/>
              <a:t>Workers ↓</a:t>
            </a:r>
            <a:endParaRPr lang="en-US" sz="1800" b="1" dirty="0"/>
          </a:p>
          <a:p>
            <a:pPr lvl="2"/>
            <a:r>
              <a:rPr lang="en-US" sz="1800" dirty="0"/>
              <a:t>More hazardous work assigned to leased/temporary workers. </a:t>
            </a:r>
          </a:p>
          <a:p>
            <a:pPr lvl="2"/>
            <a:r>
              <a:rPr lang="en-US" sz="1800" dirty="0" smtClean="0"/>
              <a:t>Because of a lack of social insurance protections, injured worker </a:t>
            </a:r>
            <a:r>
              <a:rPr lang="en-US" sz="1800" dirty="0"/>
              <a:t>might quickly find herself out of a job and, depending on the severity of an injury, the prospects of new employment might be slim.</a:t>
            </a:r>
          </a:p>
          <a:p>
            <a:pPr lvl="1"/>
            <a:endParaRPr lang="en-US" sz="1800" dirty="0"/>
          </a:p>
          <a:p>
            <a:pPr lvl="1"/>
            <a:r>
              <a:rPr lang="en-US" sz="1800" b="1" dirty="0" smtClean="0"/>
              <a:t>Society ↓</a:t>
            </a:r>
            <a:endParaRPr lang="en-US" sz="1800" b="1" dirty="0"/>
          </a:p>
          <a:p>
            <a:pPr lvl="2"/>
            <a:r>
              <a:rPr lang="en-US" sz="1800" dirty="0"/>
              <a:t>Employer-based health insurance is a rarity for leased/temporary workers, so the costs of treating injuries are typically shifted to the worker or the public at </a:t>
            </a:r>
            <a:r>
              <a:rPr lang="en-US" sz="1800" dirty="0" smtClean="0"/>
              <a:t>large through government-sponsored health programs. </a:t>
            </a:r>
            <a:endParaRPr lang="en-US" sz="1800" dirty="0"/>
          </a:p>
          <a:p>
            <a:pPr lvl="1"/>
            <a:endParaRPr lang="en-US" sz="1800" dirty="0"/>
          </a:p>
          <a:p>
            <a:pPr lvl="1"/>
            <a:r>
              <a:rPr lang="en-US" sz="1800" b="1" dirty="0"/>
              <a:t>Employers </a:t>
            </a:r>
            <a:r>
              <a:rPr lang="en-US" sz="1800" b="1" dirty="0" smtClean="0"/>
              <a:t>↑</a:t>
            </a:r>
            <a:endParaRPr lang="en-US" sz="1800" b="1" dirty="0"/>
          </a:p>
          <a:p>
            <a:pPr lvl="2"/>
            <a:r>
              <a:rPr lang="en-US" sz="1800" dirty="0"/>
              <a:t>Do not directly pay for workers’ compensation and health insurance—they are insulated from premium adjustments based on the cost of workers’ injuries. </a:t>
            </a:r>
          </a:p>
          <a:p>
            <a:pPr lvl="2"/>
            <a:r>
              <a:rPr lang="en-US" sz="1800" dirty="0"/>
              <a:t>Employers of </a:t>
            </a:r>
            <a:r>
              <a:rPr lang="en-US" sz="1800" dirty="0" smtClean="0"/>
              <a:t>new economy </a:t>
            </a:r>
            <a:r>
              <a:rPr lang="en-US" sz="1800" dirty="0"/>
              <a:t>labor escape the financial incentives that drive decisions to eliminate hazards for other workers. </a:t>
            </a:r>
          </a:p>
        </p:txBody>
      </p:sp>
    </p:spTree>
    <p:extLst>
      <p:ext uri="{BB962C8B-B14F-4D97-AF65-F5344CB8AC3E}">
        <p14:creationId xmlns:p14="http://schemas.microsoft.com/office/powerpoint/2010/main" val="34826626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92162"/>
          </a:xfrm>
        </p:spPr>
        <p:txBody>
          <a:bodyPr>
            <a:normAutofit/>
          </a:bodyPr>
          <a:lstStyle/>
          <a:p>
            <a:r>
              <a:rPr lang="en-US" b="1" dirty="0" smtClean="0"/>
              <a:t>Morbidity: Illness</a:t>
            </a:r>
            <a:endParaRPr lang="en-US" b="1" dirty="0"/>
          </a:p>
        </p:txBody>
      </p:sp>
      <p:sp>
        <p:nvSpPr>
          <p:cNvPr id="3" name="Content Placeholder 2"/>
          <p:cNvSpPr>
            <a:spLocks noGrp="1"/>
          </p:cNvSpPr>
          <p:nvPr>
            <p:ph idx="1"/>
          </p:nvPr>
        </p:nvSpPr>
        <p:spPr>
          <a:xfrm>
            <a:off x="228600" y="1066800"/>
            <a:ext cx="8839200" cy="5638800"/>
          </a:xfrm>
        </p:spPr>
        <p:txBody>
          <a:bodyPr>
            <a:normAutofit fontScale="92500"/>
          </a:bodyPr>
          <a:lstStyle/>
          <a:p>
            <a:r>
              <a:rPr lang="en-US" b="1" dirty="0" smtClean="0"/>
              <a:t>European Studies</a:t>
            </a:r>
          </a:p>
          <a:p>
            <a:pPr lvl="1"/>
            <a:r>
              <a:rPr lang="en-US" sz="2400" dirty="0" smtClean="0"/>
              <a:t>Finnish study showed that temporary employment was associated with 1.2 to 1.6 times higher all-cause mortality compared with permanent employment</a:t>
            </a:r>
          </a:p>
          <a:p>
            <a:pPr lvl="1"/>
            <a:r>
              <a:rPr lang="en-US" sz="2400" dirty="0"/>
              <a:t>T</a:t>
            </a:r>
            <a:r>
              <a:rPr lang="en-US" sz="2400" dirty="0" smtClean="0"/>
              <a:t>hose who were removed from temporary to permanent had lower mortality than those who remained in temporary employment.</a:t>
            </a:r>
          </a:p>
          <a:p>
            <a:pPr lvl="2"/>
            <a:r>
              <a:rPr lang="en-US" sz="2000" dirty="0" smtClean="0"/>
              <a:t>Kivimaki, M. et al. (2003). </a:t>
            </a:r>
            <a:r>
              <a:rPr lang="en-US" sz="2000" i="1" dirty="0" smtClean="0"/>
              <a:t>Am J Epidemiology</a:t>
            </a:r>
            <a:r>
              <a:rPr lang="en-US" sz="2000" dirty="0" smtClean="0"/>
              <a:t>, 158(7), 663-668.</a:t>
            </a:r>
          </a:p>
          <a:p>
            <a:pPr lvl="1"/>
            <a:endParaRPr lang="en-US" sz="2400" dirty="0" smtClean="0"/>
          </a:p>
          <a:p>
            <a:r>
              <a:rPr lang="en-US" b="1" dirty="0" smtClean="0"/>
              <a:t>U.S. Studies</a:t>
            </a:r>
          </a:p>
          <a:p>
            <a:pPr lvl="1"/>
            <a:r>
              <a:rPr lang="en-US" sz="2400" dirty="0" smtClean="0"/>
              <a:t>Few studies have been undertaken</a:t>
            </a:r>
          </a:p>
          <a:p>
            <a:pPr lvl="1"/>
            <a:r>
              <a:rPr lang="en-US" sz="2400" dirty="0" smtClean="0"/>
              <a:t>National databases do not currently collect information on employment status with any detail</a:t>
            </a:r>
            <a:r>
              <a:rPr lang="en-US" sz="2400" dirty="0"/>
              <a:t> </a:t>
            </a:r>
            <a:r>
              <a:rPr lang="en-US" sz="2400" dirty="0" smtClean="0"/>
              <a:t>to be able to discern health outcomes</a:t>
            </a:r>
          </a:p>
          <a:p>
            <a:pPr lvl="1"/>
            <a:r>
              <a:rPr lang="en-US" sz="2400" dirty="0" smtClean="0"/>
              <a:t>Insurer and provider databases may provide some data</a:t>
            </a:r>
            <a:endParaRPr lang="en-US" sz="2400" dirty="0"/>
          </a:p>
        </p:txBody>
      </p:sp>
    </p:spTree>
    <p:extLst>
      <p:ext uri="{BB962C8B-B14F-4D97-AF65-F5344CB8AC3E}">
        <p14:creationId xmlns:p14="http://schemas.microsoft.com/office/powerpoint/2010/main" val="22404646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914400"/>
          </a:xfrm>
        </p:spPr>
        <p:txBody>
          <a:bodyPr>
            <a:normAutofit/>
          </a:bodyPr>
          <a:lstStyle/>
          <a:p>
            <a:r>
              <a:rPr lang="en-US" b="1" dirty="0" smtClean="0"/>
              <a:t>Right to Paid Sick Leave</a:t>
            </a:r>
            <a:endParaRPr lang="en-US" b="1" dirty="0"/>
          </a:p>
        </p:txBody>
      </p:sp>
      <p:sp>
        <p:nvSpPr>
          <p:cNvPr id="3" name="Content Placeholder 2"/>
          <p:cNvSpPr>
            <a:spLocks noGrp="1"/>
          </p:cNvSpPr>
          <p:nvPr>
            <p:ph idx="1"/>
          </p:nvPr>
        </p:nvSpPr>
        <p:spPr>
          <a:xfrm>
            <a:off x="304800" y="1295400"/>
            <a:ext cx="8686800" cy="5334000"/>
          </a:xfrm>
        </p:spPr>
        <p:txBody>
          <a:bodyPr>
            <a:normAutofit fontScale="92500"/>
          </a:bodyPr>
          <a:lstStyle/>
          <a:p>
            <a:r>
              <a:rPr lang="en-US" b="1" dirty="0" smtClean="0"/>
              <a:t>Prevalence of PSL Benefit</a:t>
            </a:r>
            <a:r>
              <a:rPr lang="en-US" dirty="0" smtClean="0"/>
              <a:t>:</a:t>
            </a:r>
          </a:p>
          <a:p>
            <a:pPr lvl="1"/>
            <a:r>
              <a:rPr lang="en-US" dirty="0" smtClean="0"/>
              <a:t>70% of US civilian “full-time” workers have paid sick leave </a:t>
            </a:r>
          </a:p>
          <a:p>
            <a:pPr lvl="1"/>
            <a:r>
              <a:rPr lang="en-US" dirty="0" smtClean="0"/>
              <a:t>Only 19% of new economy workers have PSL</a:t>
            </a:r>
          </a:p>
          <a:p>
            <a:pPr lvl="1"/>
            <a:endParaRPr lang="en-US" dirty="0" smtClean="0"/>
          </a:p>
          <a:p>
            <a:r>
              <a:rPr lang="en-US" b="1" dirty="0" smtClean="0"/>
              <a:t>PSL Promotes Accessing Healthcare</a:t>
            </a:r>
            <a:r>
              <a:rPr lang="en-US" dirty="0" smtClean="0"/>
              <a:t>:</a:t>
            </a:r>
          </a:p>
          <a:p>
            <a:pPr lvl="1"/>
            <a:r>
              <a:rPr lang="en-US" dirty="0" smtClean="0"/>
              <a:t>Workers without PSL 3 times more likely to forgo medical care for themselves</a:t>
            </a:r>
          </a:p>
          <a:p>
            <a:pPr lvl="1"/>
            <a:r>
              <a:rPr lang="en-US" dirty="0" smtClean="0"/>
              <a:t>1.6 times more likely to forgo medical care for their family</a:t>
            </a:r>
          </a:p>
          <a:p>
            <a:endParaRPr lang="en-US" dirty="0" smtClean="0"/>
          </a:p>
          <a:p>
            <a:pPr lvl="3"/>
            <a:r>
              <a:rPr lang="en-US" sz="2200" dirty="0" smtClean="0"/>
              <a:t>DeRigne et al. </a:t>
            </a:r>
            <a:r>
              <a:rPr lang="en-US" sz="2200" i="1" dirty="0" smtClean="0"/>
              <a:t>Health Affairs </a:t>
            </a:r>
            <a:r>
              <a:rPr lang="en-US" sz="2200" dirty="0" smtClean="0"/>
              <a:t>(2016)</a:t>
            </a:r>
            <a:endParaRPr lang="en-US" sz="2200" dirty="0"/>
          </a:p>
        </p:txBody>
      </p:sp>
    </p:spTree>
    <p:extLst>
      <p:ext uri="{BB962C8B-B14F-4D97-AF65-F5344CB8AC3E}">
        <p14:creationId xmlns:p14="http://schemas.microsoft.com/office/powerpoint/2010/main" val="3747040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normAutofit/>
          </a:bodyPr>
          <a:lstStyle/>
          <a:p>
            <a:r>
              <a:rPr lang="en-US" b="1" dirty="0" smtClean="0"/>
              <a:t>Right to Paid Sick Leave</a:t>
            </a:r>
            <a:endParaRPr lang="en-US" b="1" dirty="0"/>
          </a:p>
        </p:txBody>
      </p:sp>
      <p:sp>
        <p:nvSpPr>
          <p:cNvPr id="3" name="Content Placeholder 2"/>
          <p:cNvSpPr>
            <a:spLocks noGrp="1"/>
          </p:cNvSpPr>
          <p:nvPr>
            <p:ph idx="1"/>
          </p:nvPr>
        </p:nvSpPr>
        <p:spPr>
          <a:xfrm>
            <a:off x="152400" y="990600"/>
            <a:ext cx="8991600" cy="5867400"/>
          </a:xfrm>
        </p:spPr>
        <p:txBody>
          <a:bodyPr rtlCol="0">
            <a:noAutofit/>
          </a:bodyPr>
          <a:lstStyle/>
          <a:p>
            <a:pPr>
              <a:spcBef>
                <a:spcPts val="0"/>
              </a:spcBef>
              <a:buSzPct val="95000"/>
            </a:pPr>
            <a:r>
              <a:rPr lang="en-US" sz="2800" b="1" dirty="0" smtClean="0">
                <a:latin typeface="Calibri" panose="020F0502020204030204" pitchFamily="34" charset="0"/>
              </a:rPr>
              <a:t>Injury</a:t>
            </a:r>
          </a:p>
          <a:p>
            <a:pPr lvl="1">
              <a:spcBef>
                <a:spcPts val="0"/>
              </a:spcBef>
              <a:buSzPct val="95000"/>
            </a:pPr>
            <a:r>
              <a:rPr lang="en-US" sz="2400" dirty="0" smtClean="0">
                <a:latin typeface="Calibri" panose="020F0502020204030204" pitchFamily="34" charset="0"/>
              </a:rPr>
              <a:t>28</a:t>
            </a:r>
            <a:r>
              <a:rPr lang="en-US" sz="2400" dirty="0">
                <a:latin typeface="Calibri" panose="020F0502020204030204" pitchFamily="34" charset="0"/>
              </a:rPr>
              <a:t>% lower </a:t>
            </a:r>
            <a:r>
              <a:rPr lang="en-US" sz="2400" dirty="0" smtClean="0">
                <a:latin typeface="Calibri" panose="020F0502020204030204" pitchFamily="34" charset="0"/>
              </a:rPr>
              <a:t>injury likelihood for workers with access to paid sick leave compared to workers without access </a:t>
            </a:r>
          </a:p>
          <a:p>
            <a:pPr lvl="2">
              <a:spcBef>
                <a:spcPts val="0"/>
              </a:spcBef>
              <a:buSzPct val="95000"/>
            </a:pPr>
            <a:endParaRPr lang="en-US" sz="1600" dirty="0">
              <a:latin typeface="Calibri" panose="020F0502020204030204" pitchFamily="34" charset="0"/>
            </a:endParaRPr>
          </a:p>
          <a:p>
            <a:pPr lvl="3">
              <a:spcBef>
                <a:spcPts val="0"/>
              </a:spcBef>
              <a:buSzPct val="95000"/>
            </a:pPr>
            <a:r>
              <a:rPr lang="en-US" dirty="0" smtClean="0">
                <a:latin typeface="Calibri" panose="020F0502020204030204" pitchFamily="34" charset="0"/>
              </a:rPr>
              <a:t>Asfaw</a:t>
            </a:r>
            <a:r>
              <a:rPr lang="en-US" dirty="0">
                <a:latin typeface="Calibri" panose="020F0502020204030204" pitchFamily="34" charset="0"/>
              </a:rPr>
              <a:t>, A. et al. (2012). </a:t>
            </a:r>
            <a:r>
              <a:rPr lang="en-US" i="1" dirty="0">
                <a:latin typeface="Calibri" panose="020F0502020204030204" pitchFamily="34" charset="0"/>
              </a:rPr>
              <a:t>Am J Pub Health;102(9</a:t>
            </a:r>
            <a:r>
              <a:rPr lang="en-US" dirty="0">
                <a:latin typeface="Calibri" panose="020F0502020204030204" pitchFamily="34" charset="0"/>
              </a:rPr>
              <a:t>):</a:t>
            </a:r>
            <a:r>
              <a:rPr lang="en-US" dirty="0" smtClean="0">
                <a:latin typeface="Calibri" panose="020F0502020204030204" pitchFamily="34" charset="0"/>
              </a:rPr>
              <a:t>e59-e64</a:t>
            </a:r>
          </a:p>
          <a:p>
            <a:pPr marL="914400" lvl="4" indent="0">
              <a:spcBef>
                <a:spcPts val="0"/>
              </a:spcBef>
              <a:buSzPct val="95000"/>
              <a:buNone/>
            </a:pPr>
            <a:endParaRPr lang="en-US" sz="1600" dirty="0">
              <a:latin typeface="Calibri" panose="020F0502020204030204" pitchFamily="34" charset="0"/>
            </a:endParaRPr>
          </a:p>
          <a:p>
            <a:pPr>
              <a:spcBef>
                <a:spcPts val="0"/>
              </a:spcBef>
              <a:buSzPct val="95000"/>
            </a:pPr>
            <a:r>
              <a:rPr lang="en-US" sz="2800" b="1" dirty="0" smtClean="0">
                <a:latin typeface="Calibri" panose="020F0502020204030204" pitchFamily="34" charset="0"/>
              </a:rPr>
              <a:t>Employee turnover less</a:t>
            </a:r>
          </a:p>
          <a:p>
            <a:pPr lvl="1">
              <a:spcBef>
                <a:spcPts val="0"/>
              </a:spcBef>
              <a:buSzPct val="95000"/>
            </a:pPr>
            <a:r>
              <a:rPr lang="en-US" sz="2400" dirty="0" smtClean="0"/>
              <a:t>Access to PSL could decrease </a:t>
            </a:r>
            <a:r>
              <a:rPr lang="en-US" sz="2400" dirty="0"/>
              <a:t>the odds of changing jobs voluntarily by </a:t>
            </a:r>
            <a:r>
              <a:rPr lang="en-US" sz="2400" dirty="0" smtClean="0"/>
              <a:t>22% (in press)</a:t>
            </a:r>
          </a:p>
          <a:p>
            <a:pPr lvl="1">
              <a:spcBef>
                <a:spcPts val="0"/>
              </a:spcBef>
              <a:buSzPct val="95000"/>
            </a:pPr>
            <a:r>
              <a:rPr lang="en-US" sz="2400" dirty="0" smtClean="0"/>
              <a:t>Cost savings to employers?</a:t>
            </a:r>
          </a:p>
          <a:p>
            <a:pPr marL="914400" lvl="2" indent="0">
              <a:spcBef>
                <a:spcPts val="0"/>
              </a:spcBef>
              <a:buSzPct val="95000"/>
              <a:buNone/>
            </a:pPr>
            <a:endParaRPr lang="en-US" sz="1600" dirty="0" smtClean="0">
              <a:latin typeface="Calibri" panose="020F0502020204030204" pitchFamily="34" charset="0"/>
            </a:endParaRPr>
          </a:p>
          <a:p>
            <a:pPr>
              <a:spcBef>
                <a:spcPts val="0"/>
              </a:spcBef>
              <a:buSzPct val="95000"/>
            </a:pPr>
            <a:r>
              <a:rPr lang="en-US" sz="2800" b="1" dirty="0" smtClean="0">
                <a:latin typeface="Calibri" panose="020F0502020204030204" pitchFamily="34" charset="0"/>
              </a:rPr>
              <a:t>Transmission of contagious diseases less in workplace</a:t>
            </a:r>
          </a:p>
          <a:p>
            <a:pPr lvl="1">
              <a:spcBef>
                <a:spcPts val="0"/>
              </a:spcBef>
              <a:buSzPct val="95000"/>
            </a:pPr>
            <a:r>
              <a:rPr lang="en-US" sz="2400" dirty="0" smtClean="0">
                <a:latin typeface="Calibri" panose="020F0502020204030204" pitchFamily="34" charset="0"/>
              </a:rPr>
              <a:t>Expanding </a:t>
            </a:r>
            <a:r>
              <a:rPr lang="en-US" sz="2400" dirty="0">
                <a:latin typeface="Calibri" panose="020F0502020204030204" pitchFamily="34" charset="0"/>
              </a:rPr>
              <a:t>PSL </a:t>
            </a:r>
            <a:r>
              <a:rPr lang="en-US" sz="2400" dirty="0" smtClean="0">
                <a:latin typeface="Calibri" panose="020F0502020204030204" pitchFamily="34" charset="0"/>
              </a:rPr>
              <a:t>could </a:t>
            </a:r>
            <a:r>
              <a:rPr lang="en-US" sz="2400" dirty="0">
                <a:latin typeface="Calibri" panose="020F0502020204030204" pitchFamily="34" charset="0"/>
              </a:rPr>
              <a:t>save employers $0.65 to $1.95 billion per year in 2015 dollars in reduced absenteeism costs from </a:t>
            </a:r>
            <a:r>
              <a:rPr lang="en-US" sz="2400" dirty="0" smtClean="0">
                <a:latin typeface="Calibri" panose="020F0502020204030204" pitchFamily="34" charset="0"/>
              </a:rPr>
              <a:t>influenza-like illnesses (in press)</a:t>
            </a:r>
          </a:p>
          <a:p>
            <a:pPr marL="0" lvl="1" indent="0">
              <a:lnSpc>
                <a:spcPct val="110000"/>
              </a:lnSpc>
              <a:spcBef>
                <a:spcPts val="0"/>
              </a:spcBef>
              <a:buClr>
                <a:srgbClr val="00B0F0"/>
              </a:buClr>
              <a:buNone/>
              <a:tabLst>
                <a:tab pos="228600" algn="l"/>
              </a:tabLst>
              <a:defRPr/>
            </a:pPr>
            <a:endParaRPr lang="en-US" dirty="0" smtClean="0">
              <a:latin typeface="Calibri" panose="020F0502020204030204" pitchFamily="34" charset="0"/>
            </a:endParaRPr>
          </a:p>
        </p:txBody>
      </p:sp>
      <p:sp>
        <p:nvSpPr>
          <p:cNvPr id="4" name="Slide Number Placeholder 3"/>
          <p:cNvSpPr>
            <a:spLocks noGrp="1"/>
          </p:cNvSpPr>
          <p:nvPr>
            <p:ph type="sldNum" sz="quarter" idx="4294967295"/>
          </p:nvPr>
        </p:nvSpPr>
        <p:spPr>
          <a:xfrm>
            <a:off x="8686800" y="6248400"/>
            <a:ext cx="457200" cy="457200"/>
          </a:xfrm>
          <a:prstGeom prst="ellipse">
            <a:avLst/>
          </a:prstGeom>
        </p:spPr>
        <p:txBody>
          <a:bodyPr/>
          <a:lstStyle/>
          <a:p>
            <a:pPr>
              <a:defRPr/>
            </a:pPr>
            <a:fld id="{0A429271-BED6-4755-9DA5-ADE8E52F4649}" type="slidenum">
              <a:rPr lang="en-US"/>
              <a:pPr>
                <a:defRPr/>
              </a:pPr>
              <a:t>46</a:t>
            </a:fld>
            <a:endParaRPr lang="en-US" dirty="0"/>
          </a:p>
        </p:txBody>
      </p:sp>
    </p:spTree>
    <p:extLst>
      <p:ext uri="{BB962C8B-B14F-4D97-AF65-F5344CB8AC3E}">
        <p14:creationId xmlns:p14="http://schemas.microsoft.com/office/powerpoint/2010/main" val="6660022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67800" cy="715962"/>
          </a:xfrm>
        </p:spPr>
        <p:txBody>
          <a:bodyPr>
            <a:normAutofit fontScale="90000"/>
          </a:bodyPr>
          <a:lstStyle/>
          <a:p>
            <a:r>
              <a:rPr lang="en-US" b="1" dirty="0" smtClean="0"/>
              <a:t>Rights: Paid Sick Leave</a:t>
            </a:r>
            <a:endParaRPr lang="en-US" b="1" dirty="0"/>
          </a:p>
        </p:txBody>
      </p:sp>
      <p:sp>
        <p:nvSpPr>
          <p:cNvPr id="3" name="Content Placeholder 2"/>
          <p:cNvSpPr>
            <a:spLocks noGrp="1"/>
          </p:cNvSpPr>
          <p:nvPr>
            <p:ph idx="1"/>
          </p:nvPr>
        </p:nvSpPr>
        <p:spPr>
          <a:xfrm>
            <a:off x="304800" y="1143000"/>
            <a:ext cx="8763000" cy="5562600"/>
          </a:xfrm>
        </p:spPr>
        <p:txBody>
          <a:bodyPr>
            <a:normAutofit lnSpcReduction="10000"/>
          </a:bodyPr>
          <a:lstStyle/>
          <a:p>
            <a:pPr>
              <a:spcBef>
                <a:spcPts val="0"/>
              </a:spcBef>
            </a:pPr>
            <a:r>
              <a:rPr lang="en-US" sz="2800" dirty="0" smtClean="0"/>
              <a:t>NIOSH </a:t>
            </a:r>
            <a:r>
              <a:rPr lang="en-US" sz="2800" dirty="0"/>
              <a:t>currently examining the </a:t>
            </a:r>
            <a:r>
              <a:rPr lang="en-US" sz="2800" i="1" dirty="0"/>
              <a:t>business value </a:t>
            </a:r>
            <a:r>
              <a:rPr lang="en-US" sz="2800" dirty="0"/>
              <a:t>of providing </a:t>
            </a:r>
            <a:r>
              <a:rPr lang="en-US" sz="2800" dirty="0" smtClean="0"/>
              <a:t>PSL:</a:t>
            </a:r>
          </a:p>
          <a:p>
            <a:pPr>
              <a:spcBef>
                <a:spcPts val="0"/>
              </a:spcBef>
            </a:pPr>
            <a:endParaRPr lang="en-US" sz="2800" dirty="0"/>
          </a:p>
          <a:p>
            <a:pPr lvl="1">
              <a:spcBef>
                <a:spcPts val="0"/>
              </a:spcBef>
            </a:pPr>
            <a:r>
              <a:rPr lang="en-US" dirty="0"/>
              <a:t>Net (benefits) savings or costs to employers who provide PSL</a:t>
            </a:r>
          </a:p>
          <a:p>
            <a:pPr lvl="1">
              <a:spcBef>
                <a:spcPts val="0"/>
              </a:spcBef>
            </a:pPr>
            <a:r>
              <a:rPr lang="en-US" dirty="0"/>
              <a:t>Evidence of economic returns would help employers make informed decisions about providing or expanding PSL </a:t>
            </a:r>
            <a:endParaRPr lang="en-US" dirty="0">
              <a:latin typeface="Palatino Linotype" pitchFamily="18" charset="0"/>
            </a:endParaRPr>
          </a:p>
          <a:p>
            <a:pPr lvl="1">
              <a:spcBef>
                <a:spcPts val="0"/>
              </a:spcBef>
            </a:pPr>
            <a:r>
              <a:rPr lang="en-US" dirty="0" smtClean="0"/>
              <a:t>Research findings to date indicate cost savings</a:t>
            </a:r>
          </a:p>
          <a:p>
            <a:pPr lvl="2">
              <a:spcBef>
                <a:spcPts val="0"/>
              </a:spcBef>
            </a:pPr>
            <a:r>
              <a:rPr lang="en-US" sz="2800" dirty="0"/>
              <a:t>E</a:t>
            </a:r>
            <a:r>
              <a:rPr lang="en-US" sz="2800" dirty="0" smtClean="0"/>
              <a:t>mployers </a:t>
            </a:r>
            <a:r>
              <a:rPr lang="en-US" sz="2800" dirty="0"/>
              <a:t>could </a:t>
            </a:r>
            <a:r>
              <a:rPr lang="en-US" sz="2800" dirty="0" smtClean="0"/>
              <a:t>achieve </a:t>
            </a:r>
            <a:r>
              <a:rPr lang="en-US" sz="2800" dirty="0"/>
              <a:t>a net return of $2.44 to $30.93 billion per year </a:t>
            </a:r>
            <a:r>
              <a:rPr lang="en-US" sz="2800" dirty="0" smtClean="0"/>
              <a:t>in 2015 dollars by </a:t>
            </a:r>
            <a:r>
              <a:rPr lang="en-US" sz="2800" dirty="0"/>
              <a:t>investing in </a:t>
            </a:r>
            <a:r>
              <a:rPr lang="en-US" sz="2800" dirty="0" smtClean="0"/>
              <a:t>paid sick leave</a:t>
            </a:r>
          </a:p>
          <a:p>
            <a:pPr lvl="2">
              <a:spcBef>
                <a:spcPts val="0"/>
              </a:spcBef>
            </a:pPr>
            <a:endParaRPr lang="en-US" sz="2000" dirty="0"/>
          </a:p>
          <a:p>
            <a:pPr lvl="2">
              <a:spcBef>
                <a:spcPts val="0"/>
              </a:spcBef>
              <a:buSzPct val="95000"/>
            </a:pPr>
            <a:r>
              <a:rPr lang="en-US" sz="2000" dirty="0" smtClean="0">
                <a:latin typeface="Calibri" panose="020F0502020204030204" pitchFamily="34" charset="0"/>
              </a:rPr>
              <a:t>Asfaw, A., Rosa, R., &amp; Pana-Cryan, R. </a:t>
            </a:r>
            <a:r>
              <a:rPr lang="en-US" sz="2000" i="1" dirty="0" smtClean="0">
                <a:latin typeface="Calibri" panose="020F0502020204030204" pitchFamily="34" charset="0"/>
              </a:rPr>
              <a:t>Potential Benefits of Paid Sick Leave </a:t>
            </a:r>
            <a:r>
              <a:rPr lang="en-US" sz="2000" dirty="0" smtClean="0">
                <a:latin typeface="Calibri" panose="020F0502020204030204" pitchFamily="34" charset="0"/>
              </a:rPr>
              <a:t>(in press).</a:t>
            </a:r>
            <a:endParaRPr lang="en-US" sz="2000" dirty="0">
              <a:latin typeface="Calibri" panose="020F0502020204030204" pitchFamily="34" charset="0"/>
            </a:endParaRPr>
          </a:p>
          <a:p>
            <a:pPr marL="0" lvl="1" indent="0">
              <a:lnSpc>
                <a:spcPct val="110000"/>
              </a:lnSpc>
              <a:spcBef>
                <a:spcPts val="0"/>
              </a:spcBef>
              <a:buClr>
                <a:srgbClr val="00B0F0"/>
              </a:buClr>
              <a:buNone/>
              <a:tabLst>
                <a:tab pos="228600" algn="l"/>
              </a:tabLst>
              <a:defRPr/>
            </a:pPr>
            <a:endParaRPr lang="en-US" dirty="0">
              <a:latin typeface="Calibri" panose="020F0502020204030204" pitchFamily="34" charset="0"/>
            </a:endParaRPr>
          </a:p>
          <a:p>
            <a:endParaRPr lang="en-US" dirty="0"/>
          </a:p>
        </p:txBody>
      </p:sp>
    </p:spTree>
    <p:extLst>
      <p:ext uri="{BB962C8B-B14F-4D97-AF65-F5344CB8AC3E}">
        <p14:creationId xmlns:p14="http://schemas.microsoft.com/office/powerpoint/2010/main" val="41725791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3999" cy="762000"/>
          </a:xfrm>
        </p:spPr>
        <p:txBody>
          <a:bodyPr>
            <a:normAutofit fontScale="90000"/>
          </a:bodyPr>
          <a:lstStyle/>
          <a:p>
            <a:r>
              <a:rPr lang="en-US" b="1" dirty="0" smtClean="0"/>
              <a:t>Executive Order 13706—Labor Day 2015</a:t>
            </a:r>
            <a:endParaRPr lang="en-US" dirty="0"/>
          </a:p>
        </p:txBody>
      </p:sp>
      <p:sp>
        <p:nvSpPr>
          <p:cNvPr id="3" name="Content Placeholder 2"/>
          <p:cNvSpPr>
            <a:spLocks noGrp="1"/>
          </p:cNvSpPr>
          <p:nvPr>
            <p:ph idx="1"/>
          </p:nvPr>
        </p:nvSpPr>
        <p:spPr>
          <a:xfrm>
            <a:off x="228599" y="1219200"/>
            <a:ext cx="8704385" cy="5486400"/>
          </a:xfrm>
        </p:spPr>
        <p:txBody>
          <a:bodyPr>
            <a:normAutofit fontScale="70000" lnSpcReduction="20000"/>
          </a:bodyPr>
          <a:lstStyle/>
          <a:p>
            <a:r>
              <a:rPr lang="en-US" sz="3800" dirty="0" smtClean="0"/>
              <a:t>“Agencies </a:t>
            </a:r>
            <a:r>
              <a:rPr lang="en-US" sz="3800" dirty="0"/>
              <a:t>shall, to the extent permitted by law, ensure that new </a:t>
            </a:r>
            <a:r>
              <a:rPr lang="en-US" sz="3800" dirty="0" smtClean="0"/>
              <a:t>contracts include </a:t>
            </a:r>
            <a:r>
              <a:rPr lang="en-US" sz="3800" dirty="0"/>
              <a:t>a clause, which the contractor and any subcontractors shall incorporate into lower-tier subcontracts, specifying, as a condition of payment, that all employees, in the performance of the contract or </a:t>
            </a:r>
            <a:r>
              <a:rPr lang="en-US" sz="3800" dirty="0" smtClean="0"/>
              <a:t>any subcontract </a:t>
            </a:r>
            <a:r>
              <a:rPr lang="en-US" sz="3800" dirty="0"/>
              <a:t>thereunder, shall earn not less than 1 hour of paid sick leave for every 30 hours worked</a:t>
            </a:r>
            <a:r>
              <a:rPr lang="en-US" sz="3800" dirty="0" smtClean="0"/>
              <a:t>.”</a:t>
            </a:r>
            <a:endParaRPr lang="en-US" sz="3800" b="1" dirty="0"/>
          </a:p>
          <a:p>
            <a:endParaRPr lang="en-US" sz="3800" b="1" dirty="0" smtClean="0"/>
          </a:p>
          <a:p>
            <a:r>
              <a:rPr lang="en-US" sz="3800" dirty="0" smtClean="0"/>
              <a:t>Executive order </a:t>
            </a:r>
            <a:r>
              <a:rPr lang="en-US" sz="3800" dirty="0"/>
              <a:t>is effective immediately and shall apply to covered contracts where the solicitation for such contract has been issued, or the contract has been awarded outside the solicitation process, on or after</a:t>
            </a:r>
            <a:r>
              <a:rPr lang="en-US" sz="3800" dirty="0" smtClean="0"/>
              <a:t>: January </a:t>
            </a:r>
            <a:r>
              <a:rPr lang="en-US" sz="3800" dirty="0"/>
              <a:t>1, </a:t>
            </a:r>
            <a:r>
              <a:rPr lang="en-US" sz="3800" dirty="0" smtClean="0"/>
              <a:t>2017</a:t>
            </a:r>
            <a:endParaRPr lang="en-US" sz="3800" b="1" dirty="0"/>
          </a:p>
          <a:p>
            <a:endParaRPr lang="en-US" b="1" dirty="0" smtClean="0"/>
          </a:p>
          <a:p>
            <a:pPr lvl="1"/>
            <a:r>
              <a:rPr lang="en-US" sz="2200" dirty="0"/>
              <a:t>https://</a:t>
            </a:r>
            <a:r>
              <a:rPr lang="en-US" sz="2200" dirty="0" smtClean="0"/>
              <a:t>www.whitehouse.gov/the-press-office/2015/09/08/executive-order-establishing-paid-sick-leave-federal-contractors</a:t>
            </a:r>
          </a:p>
          <a:p>
            <a:endParaRPr lang="en-US" sz="2600" dirty="0"/>
          </a:p>
        </p:txBody>
      </p:sp>
    </p:spTree>
    <p:extLst>
      <p:ext uri="{BB962C8B-B14F-4D97-AF65-F5344CB8AC3E}">
        <p14:creationId xmlns:p14="http://schemas.microsoft.com/office/powerpoint/2010/main" val="38991785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Healthy Families Act</a:t>
            </a:r>
            <a:endParaRPr lang="en-US" b="1" dirty="0"/>
          </a:p>
        </p:txBody>
      </p:sp>
      <p:sp>
        <p:nvSpPr>
          <p:cNvPr id="3" name="Content Placeholder 2"/>
          <p:cNvSpPr>
            <a:spLocks noGrp="1"/>
          </p:cNvSpPr>
          <p:nvPr>
            <p:ph idx="1"/>
          </p:nvPr>
        </p:nvSpPr>
        <p:spPr>
          <a:xfrm>
            <a:off x="152400" y="914400"/>
            <a:ext cx="8915400" cy="5791200"/>
          </a:xfrm>
        </p:spPr>
        <p:txBody>
          <a:bodyPr>
            <a:normAutofit fontScale="85000" lnSpcReduction="20000"/>
          </a:bodyPr>
          <a:lstStyle/>
          <a:p>
            <a:r>
              <a:rPr lang="en-US" b="1" dirty="0" smtClean="0"/>
              <a:t>H.R. 932</a:t>
            </a:r>
          </a:p>
          <a:p>
            <a:pPr lvl="1"/>
            <a:r>
              <a:rPr lang="en-US" dirty="0" smtClean="0"/>
              <a:t>Would require employers with 15 or more employees to provide workers with up to 56 hours of PSL during each year.</a:t>
            </a:r>
          </a:p>
          <a:p>
            <a:pPr lvl="1"/>
            <a:r>
              <a:rPr lang="en-US" dirty="0" smtClean="0"/>
              <a:t>New economy employment, it is undisputed that workers are employees, BUT who are their employers?</a:t>
            </a:r>
          </a:p>
          <a:p>
            <a:pPr lvl="1"/>
            <a:r>
              <a:rPr lang="en-US" dirty="0" smtClean="0"/>
              <a:t>Uses Fair Labor Standards Act definition of “employer”</a:t>
            </a:r>
          </a:p>
          <a:p>
            <a:pPr lvl="2"/>
            <a:r>
              <a:rPr lang="en-US" dirty="0"/>
              <a:t>Any person acting directly or indirectly in the interest of an employer in relation to an </a:t>
            </a:r>
            <a:r>
              <a:rPr lang="en-US" dirty="0" smtClean="0"/>
              <a:t>employee</a:t>
            </a:r>
          </a:p>
          <a:p>
            <a:pPr lvl="3"/>
            <a:r>
              <a:rPr lang="en-US" dirty="0" smtClean="0"/>
              <a:t>Economic realities test</a:t>
            </a:r>
            <a:endParaRPr lang="en-US" dirty="0"/>
          </a:p>
          <a:p>
            <a:pPr lvl="2"/>
            <a:r>
              <a:rPr lang="en-US" dirty="0" smtClean="0"/>
              <a:t>More than one employer—joint employers—who is liable?</a:t>
            </a:r>
          </a:p>
          <a:p>
            <a:pPr lvl="3"/>
            <a:r>
              <a:rPr lang="en-US" dirty="0" smtClean="0"/>
              <a:t>To decide: some courts have as few as 2, others 4, 5, 6, 7, 8, up to 13 factor tests</a:t>
            </a:r>
          </a:p>
          <a:p>
            <a:pPr lvl="1"/>
            <a:endParaRPr lang="en-US" dirty="0" smtClean="0"/>
          </a:p>
          <a:p>
            <a:pPr marL="0" indent="0">
              <a:buNone/>
            </a:pPr>
            <a:r>
              <a:rPr lang="en-US" sz="2200" dirty="0" smtClean="0"/>
              <a:t>●</a:t>
            </a:r>
            <a:r>
              <a:rPr lang="en-US" dirty="0" smtClean="0"/>
              <a:t> </a:t>
            </a:r>
            <a:r>
              <a:rPr lang="en-US" b="1" dirty="0" smtClean="0"/>
              <a:t>National Federation of Small Business Opposed</a:t>
            </a:r>
          </a:p>
          <a:p>
            <a:pPr lvl="1"/>
            <a:r>
              <a:rPr lang="en-US" dirty="0" smtClean="0"/>
              <a:t>Loss of 430,000 jobs over a ten year period</a:t>
            </a:r>
          </a:p>
          <a:p>
            <a:pPr lvl="2"/>
            <a:r>
              <a:rPr lang="en-US" dirty="0" smtClean="0"/>
              <a:t>Account for 58% of all jobs lost </a:t>
            </a:r>
          </a:p>
          <a:p>
            <a:pPr lvl="1"/>
            <a:r>
              <a:rPr lang="en-US" dirty="0" smtClean="0"/>
              <a:t>Cumulative real output = $652 billion</a:t>
            </a:r>
          </a:p>
          <a:p>
            <a:pPr lvl="1"/>
            <a:r>
              <a:rPr lang="en-US" dirty="0" smtClean="0"/>
              <a:t>Small business would bear 50% of lost output</a:t>
            </a:r>
          </a:p>
          <a:p>
            <a:pPr marL="0" indent="0">
              <a:buNone/>
            </a:pPr>
            <a:endParaRPr lang="en-US" dirty="0"/>
          </a:p>
        </p:txBody>
      </p:sp>
    </p:spTree>
    <p:extLst>
      <p:ext uri="{BB962C8B-B14F-4D97-AF65-F5344CB8AC3E}">
        <p14:creationId xmlns:p14="http://schemas.microsoft.com/office/powerpoint/2010/main" val="1184533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600200"/>
            <a:ext cx="9144000" cy="4525963"/>
          </a:xfrm>
        </p:spPr>
        <p:txBody>
          <a:bodyPr/>
          <a:lstStyle/>
          <a:p>
            <a:pPr marL="0" indent="0" algn="ctr">
              <a:buNone/>
            </a:pPr>
            <a:endParaRPr lang="en-US" dirty="0" smtClean="0"/>
          </a:p>
          <a:p>
            <a:pPr marL="0" indent="0" algn="ctr">
              <a:buNone/>
            </a:pPr>
            <a:r>
              <a:rPr lang="en-US" sz="4800" b="1" dirty="0" smtClean="0"/>
              <a:t>Old and New Economy Employment Arrangements</a:t>
            </a:r>
          </a:p>
        </p:txBody>
      </p:sp>
    </p:spTree>
    <p:extLst>
      <p:ext uri="{BB962C8B-B14F-4D97-AF65-F5344CB8AC3E}">
        <p14:creationId xmlns:p14="http://schemas.microsoft.com/office/powerpoint/2010/main" val="38580733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792162"/>
          </a:xfrm>
        </p:spPr>
        <p:txBody>
          <a:bodyPr>
            <a:normAutofit/>
          </a:bodyPr>
          <a:lstStyle/>
          <a:p>
            <a:r>
              <a:rPr lang="en-US" sz="4000" b="1" dirty="0" smtClean="0"/>
              <a:t>Why the Differential Risks?</a:t>
            </a:r>
            <a:endParaRPr lang="en-US" sz="4000" b="1" dirty="0"/>
          </a:p>
        </p:txBody>
      </p:sp>
      <p:sp>
        <p:nvSpPr>
          <p:cNvPr id="3" name="Content Placeholder 2"/>
          <p:cNvSpPr>
            <a:spLocks noGrp="1"/>
          </p:cNvSpPr>
          <p:nvPr>
            <p:ph idx="1"/>
          </p:nvPr>
        </p:nvSpPr>
        <p:spPr>
          <a:xfrm>
            <a:off x="152400" y="944562"/>
            <a:ext cx="8991600" cy="5837238"/>
          </a:xfrm>
        </p:spPr>
        <p:txBody>
          <a:bodyPr>
            <a:normAutofit fontScale="92500" lnSpcReduction="10000"/>
          </a:bodyPr>
          <a:lstStyle/>
          <a:p>
            <a:r>
              <a:rPr lang="en-US" sz="2800" dirty="0" smtClean="0"/>
              <a:t>New economy jobs are more hazardous than standard jobs</a:t>
            </a:r>
          </a:p>
          <a:p>
            <a:pPr lvl="1"/>
            <a:r>
              <a:rPr lang="en-US" sz="2000" dirty="0"/>
              <a:t>L</a:t>
            </a:r>
            <a:r>
              <a:rPr lang="en-US" sz="2000" dirty="0" smtClean="0"/>
              <a:t>ess experience &amp; familiarity with operations due to short tenure at a worksite</a:t>
            </a:r>
          </a:p>
          <a:p>
            <a:pPr lvl="1"/>
            <a:r>
              <a:rPr lang="en-US" sz="2000" dirty="0" smtClean="0"/>
              <a:t>Fewer hours of safety training relevant for the specific job assignment</a:t>
            </a:r>
          </a:p>
          <a:p>
            <a:pPr lvl="1"/>
            <a:r>
              <a:rPr lang="en-US" sz="2000" dirty="0" smtClean="0"/>
              <a:t>More distant relationships with longer-term workers who could help navigate worksite hazards </a:t>
            </a:r>
          </a:p>
          <a:p>
            <a:pPr marL="457200" lvl="1" indent="0">
              <a:buNone/>
            </a:pPr>
            <a:endParaRPr lang="en-US" sz="2000" dirty="0" smtClean="0"/>
          </a:p>
          <a:p>
            <a:r>
              <a:rPr lang="en-US" sz="2800" dirty="0" smtClean="0"/>
              <a:t>Limited availability &amp; use of personal protective equipment</a:t>
            </a:r>
          </a:p>
          <a:p>
            <a:endParaRPr lang="en-US" sz="2800" dirty="0" smtClean="0"/>
          </a:p>
          <a:p>
            <a:r>
              <a:rPr lang="en-US" sz="2800" dirty="0"/>
              <a:t>L</a:t>
            </a:r>
            <a:r>
              <a:rPr lang="en-US" sz="2800" dirty="0" smtClean="0"/>
              <a:t>ess likely to report unsafe conditions because of risks associated with precarious employment</a:t>
            </a:r>
          </a:p>
          <a:p>
            <a:endParaRPr lang="en-US" sz="2800" dirty="0" smtClean="0"/>
          </a:p>
          <a:p>
            <a:r>
              <a:rPr lang="en-US" sz="2800" dirty="0" smtClean="0"/>
              <a:t>Confusion (real or perceived) about who is responsible for worker safety:</a:t>
            </a:r>
          </a:p>
          <a:p>
            <a:pPr lvl="1"/>
            <a:r>
              <a:rPr lang="en-US" sz="2400" dirty="0" smtClean="0"/>
              <a:t>Who is the responsible employer? How do you tell?</a:t>
            </a:r>
          </a:p>
          <a:p>
            <a:pPr lvl="1"/>
            <a:r>
              <a:rPr lang="en-US" sz="2400" dirty="0" smtClean="0"/>
              <a:t>Common law test, economic realities test, IRS test, various court cases</a:t>
            </a:r>
          </a:p>
          <a:p>
            <a:endParaRPr lang="en-US" dirty="0"/>
          </a:p>
        </p:txBody>
      </p:sp>
    </p:spTree>
    <p:extLst>
      <p:ext uri="{BB962C8B-B14F-4D97-AF65-F5344CB8AC3E}">
        <p14:creationId xmlns:p14="http://schemas.microsoft.com/office/powerpoint/2010/main" val="36937338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92162"/>
          </a:xfrm>
        </p:spPr>
        <p:txBody>
          <a:bodyPr>
            <a:normAutofit/>
          </a:bodyPr>
          <a:lstStyle/>
          <a:p>
            <a:r>
              <a:rPr lang="en-US" sz="4000" b="1" dirty="0" smtClean="0"/>
              <a:t>Research 1 </a:t>
            </a:r>
            <a:endParaRPr lang="en-US" sz="4000" b="1" dirty="0"/>
          </a:p>
        </p:txBody>
      </p:sp>
      <p:sp>
        <p:nvSpPr>
          <p:cNvPr id="3" name="Content Placeholder 2"/>
          <p:cNvSpPr>
            <a:spLocks noGrp="1"/>
          </p:cNvSpPr>
          <p:nvPr>
            <p:ph idx="1"/>
          </p:nvPr>
        </p:nvSpPr>
        <p:spPr>
          <a:xfrm>
            <a:off x="0" y="944562"/>
            <a:ext cx="9144000" cy="5913438"/>
          </a:xfrm>
        </p:spPr>
        <p:txBody>
          <a:bodyPr>
            <a:normAutofit fontScale="92500"/>
          </a:bodyPr>
          <a:lstStyle/>
          <a:p>
            <a:r>
              <a:rPr lang="en-US" b="1" dirty="0" smtClean="0"/>
              <a:t>Agreed on </a:t>
            </a:r>
            <a:r>
              <a:rPr lang="en-US" b="1" u="sng" dirty="0" smtClean="0"/>
              <a:t>definitions</a:t>
            </a:r>
            <a:r>
              <a:rPr lang="en-US" b="1" dirty="0" smtClean="0"/>
              <a:t> </a:t>
            </a:r>
            <a:r>
              <a:rPr lang="en-US" dirty="0" smtClean="0"/>
              <a:t>of economic work arrangements</a:t>
            </a:r>
          </a:p>
          <a:p>
            <a:pPr lvl="1"/>
            <a:r>
              <a:rPr lang="en-US" dirty="0" smtClean="0"/>
              <a:t>Standard indicators for survey research needed </a:t>
            </a:r>
          </a:p>
          <a:p>
            <a:pPr lvl="1"/>
            <a:r>
              <a:rPr lang="en-US" dirty="0"/>
              <a:t>Precarious, contingent, temporary, alternative, new economy, </a:t>
            </a:r>
            <a:r>
              <a:rPr lang="en-US" dirty="0" smtClean="0"/>
              <a:t>gig</a:t>
            </a:r>
          </a:p>
          <a:p>
            <a:pPr lvl="1"/>
            <a:r>
              <a:rPr lang="en-US" dirty="0" smtClean="0"/>
              <a:t>Definitions </a:t>
            </a:r>
            <a:r>
              <a:rPr lang="en-US" dirty="0"/>
              <a:t>of new economy relationships lack standardization across intra- and inter-national databases</a:t>
            </a:r>
          </a:p>
          <a:p>
            <a:pPr lvl="4"/>
            <a:r>
              <a:rPr lang="en-US" dirty="0"/>
              <a:t>Benach et al. (2012) </a:t>
            </a:r>
            <a:endParaRPr lang="en-US" dirty="0" smtClean="0"/>
          </a:p>
          <a:p>
            <a:r>
              <a:rPr lang="en-US" b="1" dirty="0"/>
              <a:t>Improved </a:t>
            </a:r>
            <a:r>
              <a:rPr lang="en-US" b="1" u="sng" dirty="0" smtClean="0"/>
              <a:t>surveillance</a:t>
            </a:r>
            <a:r>
              <a:rPr lang="en-US" b="1" dirty="0" smtClean="0"/>
              <a:t> </a:t>
            </a:r>
            <a:r>
              <a:rPr lang="en-US" dirty="0" smtClean="0"/>
              <a:t>about extent </a:t>
            </a:r>
            <a:r>
              <a:rPr lang="en-US" dirty="0"/>
              <a:t>of new economy arrangements and number of workers </a:t>
            </a:r>
            <a:r>
              <a:rPr lang="en-US" dirty="0" smtClean="0"/>
              <a:t>involved in each type is needed</a:t>
            </a:r>
            <a:endParaRPr lang="en-US" dirty="0"/>
          </a:p>
          <a:p>
            <a:pPr lvl="3"/>
            <a:r>
              <a:rPr lang="en-US" dirty="0" smtClean="0"/>
              <a:t>Data </a:t>
            </a:r>
            <a:r>
              <a:rPr lang="en-US" dirty="0"/>
              <a:t>challenges in measuring extent of new economy </a:t>
            </a:r>
            <a:r>
              <a:rPr lang="en-US" dirty="0" smtClean="0"/>
              <a:t>arrangements</a:t>
            </a:r>
          </a:p>
          <a:p>
            <a:pPr lvl="3"/>
            <a:r>
              <a:rPr lang="en-US" dirty="0" smtClean="0"/>
              <a:t>Dynamic arrangements</a:t>
            </a:r>
          </a:p>
          <a:p>
            <a:pPr lvl="4"/>
            <a:r>
              <a:rPr lang="en-US" dirty="0" smtClean="0"/>
              <a:t>Bernhardt (2014)</a:t>
            </a:r>
          </a:p>
          <a:p>
            <a:pPr marL="1828800" lvl="4" indent="0">
              <a:buNone/>
            </a:pPr>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2167097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9700"/>
            <a:ext cx="8229600" cy="715962"/>
          </a:xfrm>
        </p:spPr>
        <p:txBody>
          <a:bodyPr>
            <a:normAutofit fontScale="90000"/>
          </a:bodyPr>
          <a:lstStyle/>
          <a:p>
            <a:r>
              <a:rPr lang="en-US" b="1" dirty="0" smtClean="0"/>
              <a:t>Research 2</a:t>
            </a:r>
            <a:endParaRPr lang="en-US" b="1" dirty="0"/>
          </a:p>
        </p:txBody>
      </p:sp>
      <p:sp>
        <p:nvSpPr>
          <p:cNvPr id="3" name="Content Placeholder 2"/>
          <p:cNvSpPr>
            <a:spLocks noGrp="1"/>
          </p:cNvSpPr>
          <p:nvPr>
            <p:ph idx="1"/>
          </p:nvPr>
        </p:nvSpPr>
        <p:spPr>
          <a:xfrm>
            <a:off x="0" y="855662"/>
            <a:ext cx="9144000" cy="6002338"/>
          </a:xfrm>
        </p:spPr>
        <p:txBody>
          <a:bodyPr>
            <a:normAutofit fontScale="55000" lnSpcReduction="20000"/>
          </a:bodyPr>
          <a:lstStyle/>
          <a:p>
            <a:r>
              <a:rPr lang="en-US" sz="4400" b="1" dirty="0" smtClean="0"/>
              <a:t>Are existing models </a:t>
            </a:r>
            <a:r>
              <a:rPr lang="en-US" sz="4400" b="1" dirty="0"/>
              <a:t>for employment quality that relate to health </a:t>
            </a:r>
            <a:r>
              <a:rPr lang="en-US" sz="4400" b="1" dirty="0" smtClean="0"/>
              <a:t>outcomes useful?</a:t>
            </a:r>
            <a:endParaRPr lang="en-US" sz="4400" dirty="0"/>
          </a:p>
          <a:p>
            <a:pPr lvl="1"/>
            <a:r>
              <a:rPr lang="en-US" sz="3600" dirty="0"/>
              <a:t>Pressures-Disorganization-Regulatory </a:t>
            </a:r>
            <a:r>
              <a:rPr lang="en-US" sz="3600" dirty="0" smtClean="0"/>
              <a:t>(PDR) Failure Model </a:t>
            </a:r>
          </a:p>
          <a:p>
            <a:pPr lvl="2"/>
            <a:r>
              <a:rPr lang="en-US" sz="3600" dirty="0" smtClean="0"/>
              <a:t>Quinlan, M. et al. (2004). </a:t>
            </a:r>
            <a:endParaRPr lang="en-US" sz="3600" dirty="0"/>
          </a:p>
          <a:p>
            <a:pPr lvl="1"/>
            <a:r>
              <a:rPr lang="en-US" sz="3600" dirty="0"/>
              <a:t>Employment strain </a:t>
            </a:r>
            <a:r>
              <a:rPr lang="en-US" sz="3600" dirty="0" smtClean="0"/>
              <a:t>model (demand/control model)</a:t>
            </a:r>
          </a:p>
          <a:p>
            <a:pPr lvl="2"/>
            <a:r>
              <a:rPr lang="en-US" sz="3600" dirty="0" smtClean="0"/>
              <a:t>Lewchuk, W. et al. (2008).</a:t>
            </a:r>
            <a:endParaRPr lang="en-US" sz="3600" dirty="0"/>
          </a:p>
          <a:p>
            <a:pPr lvl="1"/>
            <a:r>
              <a:rPr lang="en-US" sz="3600" dirty="0"/>
              <a:t>Rodger’s </a:t>
            </a:r>
            <a:r>
              <a:rPr lang="en-US" sz="3600" dirty="0" smtClean="0"/>
              <a:t>multidimensional definition of precarious work </a:t>
            </a:r>
          </a:p>
          <a:p>
            <a:pPr lvl="2"/>
            <a:r>
              <a:rPr lang="en-US" sz="3600" dirty="0" smtClean="0"/>
              <a:t>Rogers, G. (1989).</a:t>
            </a:r>
            <a:endParaRPr lang="en-US" sz="3600" dirty="0"/>
          </a:p>
          <a:p>
            <a:pPr lvl="1"/>
            <a:r>
              <a:rPr lang="en-US" sz="3600" dirty="0"/>
              <a:t>Employment Precariousness Scale (EPRES</a:t>
            </a:r>
            <a:r>
              <a:rPr lang="en-US" sz="3600" dirty="0" smtClean="0"/>
              <a:t>)(2012).</a:t>
            </a:r>
          </a:p>
          <a:p>
            <a:pPr marL="457200" lvl="1" indent="0">
              <a:buNone/>
            </a:pPr>
            <a:endParaRPr lang="en-US" sz="3600" dirty="0" smtClean="0"/>
          </a:p>
          <a:p>
            <a:r>
              <a:rPr lang="en-US" sz="4400" b="1" dirty="0" smtClean="0"/>
              <a:t>If so, use a model to:</a:t>
            </a:r>
            <a:endParaRPr lang="en-US" sz="4400" b="1" dirty="0"/>
          </a:p>
          <a:p>
            <a:pPr lvl="1"/>
            <a:r>
              <a:rPr lang="en-US" sz="4400" dirty="0"/>
              <a:t>O</a:t>
            </a:r>
            <a:r>
              <a:rPr lang="en-US" sz="4400" dirty="0" smtClean="0"/>
              <a:t>rganize </a:t>
            </a:r>
            <a:r>
              <a:rPr lang="en-US" sz="4400" dirty="0"/>
              <a:t>data and understand links </a:t>
            </a:r>
            <a:r>
              <a:rPr lang="en-US" sz="4400" dirty="0" smtClean="0"/>
              <a:t>between employment &amp; health</a:t>
            </a:r>
            <a:endParaRPr lang="en-US" sz="4400" dirty="0"/>
          </a:p>
          <a:p>
            <a:pPr lvl="1"/>
            <a:r>
              <a:rPr lang="en-US" sz="4400" dirty="0"/>
              <a:t>E</a:t>
            </a:r>
            <a:r>
              <a:rPr lang="en-US" sz="4400" dirty="0" smtClean="0"/>
              <a:t>ncourage observation/testing </a:t>
            </a:r>
            <a:r>
              <a:rPr lang="en-US" sz="4400" dirty="0"/>
              <a:t>of </a:t>
            </a:r>
            <a:r>
              <a:rPr lang="en-US" sz="4400" dirty="0" smtClean="0"/>
              <a:t>causal pathways </a:t>
            </a:r>
            <a:r>
              <a:rPr lang="en-US" sz="4400" dirty="0"/>
              <a:t>&amp;</a:t>
            </a:r>
            <a:r>
              <a:rPr lang="en-US" sz="4400" dirty="0" smtClean="0"/>
              <a:t> mechanisms</a:t>
            </a:r>
            <a:endParaRPr lang="en-US" sz="4400" dirty="0"/>
          </a:p>
          <a:p>
            <a:pPr lvl="1"/>
            <a:r>
              <a:rPr lang="en-US" sz="4400" dirty="0"/>
              <a:t>I</a:t>
            </a:r>
            <a:r>
              <a:rPr lang="en-US" sz="4400" dirty="0" smtClean="0"/>
              <a:t>dentify potential entry </a:t>
            </a:r>
            <a:r>
              <a:rPr lang="en-US" sz="4400" dirty="0"/>
              <a:t>points to implement </a:t>
            </a:r>
            <a:r>
              <a:rPr lang="en-US" sz="4400" dirty="0" smtClean="0"/>
              <a:t>interventions</a:t>
            </a:r>
          </a:p>
          <a:p>
            <a:pPr lvl="1"/>
            <a:endParaRPr lang="en-US" sz="4400" dirty="0" smtClean="0"/>
          </a:p>
          <a:p>
            <a:pPr lvl="3"/>
            <a:r>
              <a:rPr lang="en-US" sz="2900" dirty="0" smtClean="0"/>
              <a:t>Benach </a:t>
            </a:r>
            <a:r>
              <a:rPr lang="en-US" sz="2900" dirty="0"/>
              <a:t>et al. (</a:t>
            </a:r>
            <a:r>
              <a:rPr lang="en-US" sz="2900" dirty="0" smtClean="0"/>
              <a:t>2016). What should we know about precarious employment and health in 2025? Framing the agenda for the next decade of research. Int J. Epidemiol, 45(1), 232-238.</a:t>
            </a:r>
          </a:p>
          <a:p>
            <a:pPr lvl="3"/>
            <a:endParaRPr lang="en-US" sz="2600" dirty="0"/>
          </a:p>
          <a:p>
            <a:endParaRPr lang="en-US" dirty="0" smtClean="0"/>
          </a:p>
          <a:p>
            <a:endParaRPr lang="en-US" dirty="0" smtClean="0"/>
          </a:p>
          <a:p>
            <a:endParaRPr lang="en-US" dirty="0"/>
          </a:p>
        </p:txBody>
      </p:sp>
    </p:spTree>
    <p:extLst>
      <p:ext uri="{BB962C8B-B14F-4D97-AF65-F5344CB8AC3E}">
        <p14:creationId xmlns:p14="http://schemas.microsoft.com/office/powerpoint/2010/main" val="31561938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fontScale="90000"/>
          </a:bodyPr>
          <a:lstStyle/>
          <a:p>
            <a:r>
              <a:rPr lang="en-US" b="1" dirty="0" smtClean="0"/>
              <a:t>Research 3</a:t>
            </a:r>
            <a:endParaRPr lang="en-US" b="1" dirty="0"/>
          </a:p>
        </p:txBody>
      </p:sp>
      <p:sp>
        <p:nvSpPr>
          <p:cNvPr id="3" name="Content Placeholder 2"/>
          <p:cNvSpPr>
            <a:spLocks noGrp="1"/>
          </p:cNvSpPr>
          <p:nvPr>
            <p:ph idx="1"/>
          </p:nvPr>
        </p:nvSpPr>
        <p:spPr>
          <a:xfrm>
            <a:off x="228600" y="914400"/>
            <a:ext cx="8839200" cy="5867400"/>
          </a:xfrm>
        </p:spPr>
        <p:txBody>
          <a:bodyPr>
            <a:normAutofit lnSpcReduction="10000"/>
          </a:bodyPr>
          <a:lstStyle/>
          <a:p>
            <a:r>
              <a:rPr lang="en-US" b="1" dirty="0" smtClean="0"/>
              <a:t>Possible Studies?</a:t>
            </a:r>
          </a:p>
          <a:p>
            <a:pPr lvl="1"/>
            <a:r>
              <a:rPr lang="en-US" dirty="0" smtClean="0"/>
              <a:t>Prospective study of health consequences of new economy employment</a:t>
            </a:r>
          </a:p>
          <a:p>
            <a:pPr lvl="2"/>
            <a:r>
              <a:rPr lang="en-US" dirty="0" smtClean="0"/>
              <a:t>Chronic stressor vs shorter isolated exposures</a:t>
            </a:r>
          </a:p>
          <a:p>
            <a:pPr lvl="2"/>
            <a:r>
              <a:rPr lang="en-US" dirty="0" smtClean="0"/>
              <a:t>Choice vs. forced</a:t>
            </a:r>
            <a:endParaRPr lang="en-US" dirty="0"/>
          </a:p>
          <a:p>
            <a:pPr lvl="1"/>
            <a:r>
              <a:rPr lang="en-US" dirty="0" smtClean="0"/>
              <a:t>Intervention effectiveness study of a range of policy approaches</a:t>
            </a:r>
          </a:p>
          <a:p>
            <a:pPr lvl="3"/>
            <a:r>
              <a:rPr lang="en-US" dirty="0" smtClean="0"/>
              <a:t>Boden et al. (2016)</a:t>
            </a:r>
          </a:p>
          <a:p>
            <a:pPr lvl="3"/>
            <a:endParaRPr lang="en-US" dirty="0" smtClean="0"/>
          </a:p>
          <a:p>
            <a:r>
              <a:rPr lang="en-US" dirty="0" smtClean="0"/>
              <a:t>Emphasize study of the “new” organization of work as distinct research area  </a:t>
            </a:r>
          </a:p>
          <a:p>
            <a:pPr lvl="1"/>
            <a:r>
              <a:rPr lang="en-US" dirty="0" smtClean="0"/>
              <a:t>NIOSH</a:t>
            </a:r>
          </a:p>
          <a:p>
            <a:pPr lvl="2"/>
            <a:r>
              <a:rPr lang="en-US" dirty="0" smtClean="0"/>
              <a:t>Healthy work design and worker well-being (NORA 3)</a:t>
            </a:r>
          </a:p>
        </p:txBody>
      </p:sp>
    </p:spTree>
    <p:extLst>
      <p:ext uri="{BB962C8B-B14F-4D97-AF65-F5344CB8AC3E}">
        <p14:creationId xmlns:p14="http://schemas.microsoft.com/office/powerpoint/2010/main" val="41186622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7746"/>
            <a:ext cx="8229600" cy="563562"/>
          </a:xfrm>
        </p:spPr>
        <p:txBody>
          <a:bodyPr>
            <a:noAutofit/>
          </a:bodyPr>
          <a:lstStyle/>
          <a:p>
            <a:r>
              <a:rPr lang="en-US" sz="4000" b="1" dirty="0" smtClean="0"/>
              <a:t>Some Final Thoughts</a:t>
            </a:r>
            <a:endParaRPr lang="en-US" sz="4000" b="1" dirty="0"/>
          </a:p>
        </p:txBody>
      </p:sp>
      <p:sp>
        <p:nvSpPr>
          <p:cNvPr id="3" name="Content Placeholder 2"/>
          <p:cNvSpPr>
            <a:spLocks noGrp="1"/>
          </p:cNvSpPr>
          <p:nvPr>
            <p:ph idx="1"/>
          </p:nvPr>
        </p:nvSpPr>
        <p:spPr>
          <a:xfrm>
            <a:off x="228600" y="990600"/>
            <a:ext cx="8915400" cy="5867400"/>
          </a:xfrm>
        </p:spPr>
        <p:txBody>
          <a:bodyPr>
            <a:normAutofit lnSpcReduction="10000"/>
          </a:bodyPr>
          <a:lstStyle/>
          <a:p>
            <a:r>
              <a:rPr lang="en-US" b="1" dirty="0" smtClean="0"/>
              <a:t>Risk from New Arrangements Are Real</a:t>
            </a:r>
          </a:p>
          <a:p>
            <a:pPr lvl="1"/>
            <a:r>
              <a:rPr lang="en-US" sz="2600" dirty="0" smtClean="0"/>
              <a:t>Evidence is unequivocal that employers are shifting burden of protecting workers from the things that go wrong in life from them to the worker.</a:t>
            </a:r>
          </a:p>
          <a:p>
            <a:pPr lvl="1"/>
            <a:r>
              <a:rPr lang="en-US" sz="2600" dirty="0" smtClean="0"/>
              <a:t>Evidence suggests that workers employed in a triangular arrangements (co-employment) and in the on-demand, internet-mediated economy are at higher risk for occupational safety and health risks than workers in direct employment arrangements or traditional direct contracting.</a:t>
            </a:r>
          </a:p>
          <a:p>
            <a:pPr marL="0" indent="0">
              <a:buNone/>
            </a:pPr>
            <a:endParaRPr lang="en-US" b="1" dirty="0" smtClean="0"/>
          </a:p>
          <a:p>
            <a:r>
              <a:rPr lang="en-US" b="1" dirty="0" smtClean="0"/>
              <a:t>Better Taxonomy, Better Surveillance and New Research Methods Needed!</a:t>
            </a:r>
          </a:p>
          <a:p>
            <a:pPr marL="457200" lvl="1" indent="0">
              <a:buNone/>
            </a:pPr>
            <a:endParaRPr lang="en-US" dirty="0" smtClean="0"/>
          </a:p>
          <a:p>
            <a:pPr lvl="1"/>
            <a:endParaRPr lang="en-US" dirty="0"/>
          </a:p>
          <a:p>
            <a:endParaRPr lang="en-US" dirty="0" smtClean="0"/>
          </a:p>
          <a:p>
            <a:endParaRPr lang="en-US" dirty="0" smtClean="0"/>
          </a:p>
        </p:txBody>
      </p:sp>
    </p:spTree>
    <p:extLst>
      <p:ext uri="{BB962C8B-B14F-4D97-AF65-F5344CB8AC3E}">
        <p14:creationId xmlns:p14="http://schemas.microsoft.com/office/powerpoint/2010/main" val="23607945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3363"/>
            <a:ext cx="9144000" cy="639762"/>
          </a:xfrm>
        </p:spPr>
        <p:txBody>
          <a:bodyPr>
            <a:normAutofit fontScale="90000"/>
          </a:bodyPr>
          <a:lstStyle/>
          <a:p>
            <a:r>
              <a:rPr lang="en-US" sz="4000" b="1" dirty="0" smtClean="0"/>
              <a:t>OSHA/NIOSH Recommended Practices</a:t>
            </a:r>
            <a:endParaRPr lang="en-US" sz="4000" b="1" dirty="0"/>
          </a:p>
        </p:txBody>
      </p:sp>
      <p:sp>
        <p:nvSpPr>
          <p:cNvPr id="3" name="Content Placeholder 2"/>
          <p:cNvSpPr>
            <a:spLocks noGrp="1"/>
          </p:cNvSpPr>
          <p:nvPr>
            <p:ph idx="1"/>
          </p:nvPr>
        </p:nvSpPr>
        <p:spPr>
          <a:xfrm>
            <a:off x="457200" y="1071722"/>
            <a:ext cx="8458200" cy="5054441"/>
          </a:xfrm>
        </p:spPr>
        <p:txBody>
          <a:bodyPr>
            <a:normAutofit/>
          </a:bodyPr>
          <a:lstStyle/>
          <a:p>
            <a:r>
              <a:rPr lang="en-US" sz="2800" dirty="0" smtClean="0"/>
              <a:t>8 recommendations for staffing agencies and host employers.</a:t>
            </a:r>
          </a:p>
          <a:p>
            <a:r>
              <a:rPr lang="en-US" sz="2800" dirty="0" smtClean="0"/>
              <a:t>https</a:t>
            </a:r>
            <a:r>
              <a:rPr lang="en-US" sz="2800" dirty="0"/>
              <a:t>://www.osha.gov/Publications/OSHA3735.pdf</a:t>
            </a:r>
            <a:endParaRPr lang="en-US" sz="2800" dirty="0" smtClean="0"/>
          </a:p>
          <a:p>
            <a:r>
              <a:rPr lang="en-US" sz="2800" dirty="0"/>
              <a:t>http://www.cdc.gov/niosh/docs/2014-139/pdfs/2014-139.pdf</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505200"/>
            <a:ext cx="8069580" cy="2766060"/>
          </a:xfrm>
          <a:prstGeom prst="rect">
            <a:avLst/>
          </a:prstGeom>
        </p:spPr>
      </p:pic>
    </p:spTree>
    <p:extLst>
      <p:ext uri="{BB962C8B-B14F-4D97-AF65-F5344CB8AC3E}">
        <p14:creationId xmlns:p14="http://schemas.microsoft.com/office/powerpoint/2010/main" val="9704980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1143000"/>
          </a:xfrm>
        </p:spPr>
        <p:txBody>
          <a:bodyPr>
            <a:normAutofit fontScale="90000"/>
          </a:bodyPr>
          <a:lstStyle/>
          <a:p>
            <a:r>
              <a:rPr lang="en-US" sz="4000" b="1" dirty="0" smtClean="0"/>
              <a:t>DOL/NIOSH Recommendations</a:t>
            </a:r>
            <a:br>
              <a:rPr lang="en-US" sz="4000" b="1" dirty="0" smtClean="0"/>
            </a:br>
            <a:r>
              <a:rPr lang="en-US" sz="3100" b="1" dirty="0" smtClean="0"/>
              <a:t>Agencies and Clients</a:t>
            </a:r>
            <a:endParaRPr lang="en-US" sz="3100" b="1" dirty="0"/>
          </a:p>
        </p:txBody>
      </p:sp>
      <p:sp>
        <p:nvSpPr>
          <p:cNvPr id="3" name="Content Placeholder 2"/>
          <p:cNvSpPr>
            <a:spLocks noGrp="1"/>
          </p:cNvSpPr>
          <p:nvPr>
            <p:ph idx="1"/>
          </p:nvPr>
        </p:nvSpPr>
        <p:spPr>
          <a:xfrm>
            <a:off x="457200" y="1600200"/>
            <a:ext cx="8458200" cy="5029200"/>
          </a:xfrm>
        </p:spPr>
        <p:txBody>
          <a:bodyPr>
            <a:normAutofit fontScale="85000" lnSpcReduction="10000"/>
          </a:bodyPr>
          <a:lstStyle/>
          <a:p>
            <a:r>
              <a:rPr lang="en-US" dirty="0" smtClean="0"/>
              <a:t>Evaluate the client employer’s worksite</a:t>
            </a:r>
          </a:p>
          <a:p>
            <a:r>
              <a:rPr lang="en-US" dirty="0" smtClean="0"/>
              <a:t>Train agency staff to recognize safety and health hazards</a:t>
            </a:r>
          </a:p>
          <a:p>
            <a:r>
              <a:rPr lang="en-US" dirty="0" smtClean="0"/>
              <a:t>Ensure the employer meets or exceeds the other employer’s standards</a:t>
            </a:r>
          </a:p>
          <a:p>
            <a:r>
              <a:rPr lang="en-US" dirty="0" smtClean="0"/>
              <a:t>Assign occupational safety and health responsibilities and define the scope of work in the contract</a:t>
            </a:r>
          </a:p>
          <a:p>
            <a:r>
              <a:rPr lang="en-US" dirty="0" smtClean="0"/>
              <a:t>Injury and illness tracking</a:t>
            </a:r>
          </a:p>
          <a:p>
            <a:r>
              <a:rPr lang="en-US" dirty="0" smtClean="0"/>
              <a:t>Conduct safety and health training and new project orientation</a:t>
            </a:r>
          </a:p>
          <a:p>
            <a:r>
              <a:rPr lang="en-US" dirty="0" smtClean="0"/>
              <a:t>Injury and illness prevention program</a:t>
            </a:r>
          </a:p>
          <a:p>
            <a:r>
              <a:rPr lang="en-US" dirty="0" smtClean="0"/>
              <a:t>Maintain contact with workers</a:t>
            </a:r>
            <a:endParaRPr lang="en-US" dirty="0"/>
          </a:p>
        </p:txBody>
      </p:sp>
    </p:spTree>
    <p:extLst>
      <p:ext uri="{BB962C8B-B14F-4D97-AF65-F5344CB8AC3E}">
        <p14:creationId xmlns:p14="http://schemas.microsoft.com/office/powerpoint/2010/main" val="29924745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2700"/>
            <a:ext cx="8229600" cy="1143000"/>
          </a:xfrm>
        </p:spPr>
        <p:txBody>
          <a:bodyPr/>
          <a:lstStyle/>
          <a:p>
            <a:r>
              <a:rPr lang="en-US" b="1" dirty="0" smtClean="0"/>
              <a:t>Thank You!</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6090" y="990600"/>
            <a:ext cx="8491817" cy="5760720"/>
          </a:xfrm>
        </p:spPr>
      </p:pic>
    </p:spTree>
    <p:extLst>
      <p:ext uri="{BB962C8B-B14F-4D97-AF65-F5344CB8AC3E}">
        <p14:creationId xmlns:p14="http://schemas.microsoft.com/office/powerpoint/2010/main" val="3471062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411162"/>
          </a:xfrm>
        </p:spPr>
        <p:txBody>
          <a:bodyPr>
            <a:normAutofit fontScale="90000"/>
          </a:bodyPr>
          <a:lstStyle/>
          <a:p>
            <a:endParaRPr lang="en-US" b="1" dirty="0"/>
          </a:p>
        </p:txBody>
      </p:sp>
      <p:sp>
        <p:nvSpPr>
          <p:cNvPr id="7" name="Content Placeholder 6"/>
          <p:cNvSpPr>
            <a:spLocks noGrp="1"/>
          </p:cNvSpPr>
          <p:nvPr>
            <p:ph idx="1"/>
          </p:nvPr>
        </p:nvSpPr>
        <p:spPr>
          <a:xfrm>
            <a:off x="457200" y="1600200"/>
            <a:ext cx="8534400" cy="5257800"/>
          </a:xfrm>
        </p:spPr>
        <p:txBody>
          <a:bodyPr>
            <a:normAutofit fontScale="92500" lnSpcReduction="1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sz="1400" dirty="0" smtClean="0"/>
          </a:p>
          <a:p>
            <a:pPr marL="0" indent="0" algn="ctr">
              <a:buNone/>
            </a:pPr>
            <a:endParaRPr lang="en-US" sz="1500" dirty="0" smtClean="0"/>
          </a:p>
          <a:p>
            <a:pPr marL="0" indent="0" algn="ctr">
              <a:buNone/>
            </a:pPr>
            <a:r>
              <a:rPr lang="en-US" sz="1500" dirty="0" smtClean="0"/>
              <a:t>Cappelli, P. (2013). Classifying work in the new economy. </a:t>
            </a:r>
            <a:r>
              <a:rPr lang="en-US" sz="1500" i="1" dirty="0" smtClean="0"/>
              <a:t>Academy of Management Review, </a:t>
            </a:r>
            <a:r>
              <a:rPr lang="en-US" sz="1500" dirty="0" smtClean="0"/>
              <a:t>38(4): 575-596</a:t>
            </a:r>
            <a:endParaRPr lang="en-US" sz="15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721" y="152400"/>
            <a:ext cx="8721879" cy="6309360"/>
          </a:xfrm>
          <a:prstGeom prst="rect">
            <a:avLst/>
          </a:prstGeom>
        </p:spPr>
      </p:pic>
    </p:spTree>
    <p:extLst>
      <p:ext uri="{BB962C8B-B14F-4D97-AF65-F5344CB8AC3E}">
        <p14:creationId xmlns:p14="http://schemas.microsoft.com/office/powerpoint/2010/main" val="2115128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067800" cy="914400"/>
          </a:xfrm>
        </p:spPr>
        <p:txBody>
          <a:bodyPr>
            <a:normAutofit/>
          </a:bodyPr>
          <a:lstStyle/>
          <a:p>
            <a:r>
              <a:rPr lang="en-US" b="1" dirty="0" smtClean="0"/>
              <a:t>Taxonomy of the New Arrangements</a:t>
            </a:r>
            <a:endParaRPr lang="en-US" b="1" dirty="0"/>
          </a:p>
        </p:txBody>
      </p:sp>
      <p:sp>
        <p:nvSpPr>
          <p:cNvPr id="3" name="Content Placeholder 2"/>
          <p:cNvSpPr>
            <a:spLocks noGrp="1"/>
          </p:cNvSpPr>
          <p:nvPr>
            <p:ph idx="1"/>
          </p:nvPr>
        </p:nvSpPr>
        <p:spPr>
          <a:xfrm>
            <a:off x="152400" y="1066800"/>
            <a:ext cx="8915400" cy="6477000"/>
          </a:xfrm>
        </p:spPr>
        <p:txBody>
          <a:bodyPr>
            <a:normAutofit/>
          </a:bodyPr>
          <a:lstStyle/>
          <a:p>
            <a:r>
              <a:rPr lang="en-US" b="1" dirty="0" smtClean="0"/>
              <a:t>Employment—</a:t>
            </a:r>
            <a:r>
              <a:rPr lang="en-US" sz="2800" dirty="0" smtClean="0"/>
              <a:t>Organization has directive control</a:t>
            </a:r>
          </a:p>
          <a:p>
            <a:pPr lvl="1"/>
            <a:r>
              <a:rPr lang="en-US" dirty="0" smtClean="0"/>
              <a:t>Co-employment—3</a:t>
            </a:r>
            <a:r>
              <a:rPr lang="en-US" baseline="30000" dirty="0" smtClean="0"/>
              <a:t>rd</a:t>
            </a:r>
            <a:r>
              <a:rPr lang="en-US" dirty="0" smtClean="0"/>
              <a:t> party added to the relationship</a:t>
            </a:r>
          </a:p>
          <a:p>
            <a:pPr lvl="2"/>
            <a:r>
              <a:rPr lang="en-US" dirty="0" smtClean="0"/>
              <a:t>Professional employment organization (PEO) workers</a:t>
            </a:r>
          </a:p>
          <a:p>
            <a:pPr lvl="2"/>
            <a:r>
              <a:rPr lang="en-US" dirty="0" smtClean="0"/>
              <a:t>Leasing agency workers </a:t>
            </a:r>
            <a:r>
              <a:rPr lang="en-US" b="1" dirty="0" smtClean="0">
                <a:solidFill>
                  <a:srgbClr val="FFFF00"/>
                </a:solidFill>
              </a:rPr>
              <a:t>temporary work</a:t>
            </a:r>
          </a:p>
          <a:p>
            <a:pPr lvl="2"/>
            <a:r>
              <a:rPr lang="en-US" dirty="0" smtClean="0"/>
              <a:t>Staffing agency or help services </a:t>
            </a:r>
            <a:r>
              <a:rPr lang="en-US" b="1" dirty="0" smtClean="0">
                <a:solidFill>
                  <a:srgbClr val="FFFF00"/>
                </a:solidFill>
              </a:rPr>
              <a:t>temporary work</a:t>
            </a:r>
          </a:p>
          <a:p>
            <a:pPr lvl="2"/>
            <a:endParaRPr lang="en-US" sz="2100" b="1" dirty="0" smtClean="0">
              <a:solidFill>
                <a:srgbClr val="FFFF00"/>
              </a:solidFill>
            </a:endParaRPr>
          </a:p>
          <a:p>
            <a:r>
              <a:rPr lang="en-US" b="1" dirty="0" smtClean="0"/>
              <a:t>Contract Work—</a:t>
            </a:r>
            <a:r>
              <a:rPr lang="en-US" sz="2800" dirty="0" smtClean="0"/>
              <a:t>Organization lacks directive control</a:t>
            </a:r>
          </a:p>
          <a:p>
            <a:pPr lvl="2"/>
            <a:r>
              <a:rPr lang="en-US" dirty="0" smtClean="0"/>
              <a:t>Traditional Independent contractors</a:t>
            </a:r>
          </a:p>
          <a:p>
            <a:pPr lvl="2"/>
            <a:r>
              <a:rPr lang="en-US" b="1" dirty="0" smtClean="0">
                <a:solidFill>
                  <a:srgbClr val="FFFF00"/>
                </a:solidFill>
              </a:rPr>
              <a:t>New economy “independent contractors”</a:t>
            </a:r>
          </a:p>
          <a:p>
            <a:pPr lvl="4"/>
            <a:r>
              <a:rPr lang="en-US" sz="2400" b="1" dirty="0">
                <a:solidFill>
                  <a:srgbClr val="FFFF00"/>
                </a:solidFill>
              </a:rPr>
              <a:t>On-Demand </a:t>
            </a:r>
            <a:r>
              <a:rPr lang="en-US" sz="2400" b="1" dirty="0" smtClean="0">
                <a:solidFill>
                  <a:srgbClr val="FFFF00"/>
                </a:solidFill>
              </a:rPr>
              <a:t>work</a:t>
            </a:r>
            <a:endParaRPr lang="en-US" sz="2400" b="1" dirty="0">
              <a:solidFill>
                <a:srgbClr val="FFFF00"/>
              </a:solidFill>
            </a:endParaRPr>
          </a:p>
          <a:p>
            <a:pPr lvl="4"/>
            <a:r>
              <a:rPr lang="en-US" sz="2400" b="1" dirty="0">
                <a:solidFill>
                  <a:srgbClr val="FFFF00"/>
                </a:solidFill>
              </a:rPr>
              <a:t>Gig </a:t>
            </a:r>
            <a:r>
              <a:rPr lang="en-US" sz="2400" b="1" dirty="0" smtClean="0">
                <a:solidFill>
                  <a:srgbClr val="FFFF00"/>
                </a:solidFill>
              </a:rPr>
              <a:t>work</a:t>
            </a:r>
            <a:endParaRPr lang="en-US" sz="2400" b="1" dirty="0">
              <a:solidFill>
                <a:srgbClr val="FFFF00"/>
              </a:solidFill>
            </a:endParaRPr>
          </a:p>
          <a:p>
            <a:pPr lvl="4"/>
            <a:r>
              <a:rPr lang="en-US" sz="2400" b="1" dirty="0">
                <a:solidFill>
                  <a:srgbClr val="FFFF00"/>
                </a:solidFill>
              </a:rPr>
              <a:t>Online-intermediated </a:t>
            </a:r>
            <a:r>
              <a:rPr lang="en-US" sz="2400" b="1" dirty="0" smtClean="0">
                <a:solidFill>
                  <a:srgbClr val="FFFF00"/>
                </a:solidFill>
              </a:rPr>
              <a:t>work or app-directed work</a:t>
            </a:r>
            <a:endParaRPr lang="en-US" sz="2400" b="1" dirty="0">
              <a:solidFill>
                <a:srgbClr val="FFFF00"/>
              </a:solidFill>
            </a:endParaRPr>
          </a:p>
          <a:p>
            <a:pPr lvl="2"/>
            <a:endParaRPr lang="en-US" sz="2100" b="1" dirty="0" smtClean="0">
              <a:solidFill>
                <a:srgbClr val="FFFF00"/>
              </a:solidFill>
            </a:endParaRPr>
          </a:p>
        </p:txBody>
      </p:sp>
    </p:spTree>
    <p:extLst>
      <p:ext uri="{BB962C8B-B14F-4D97-AF65-F5344CB8AC3E}">
        <p14:creationId xmlns:p14="http://schemas.microsoft.com/office/powerpoint/2010/main" val="1430349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b="1" dirty="0" smtClean="0"/>
              <a:t>Eye of the Beholder</a:t>
            </a:r>
            <a:endParaRPr lang="en-US" sz="4000" b="1" dirty="0"/>
          </a:p>
        </p:txBody>
      </p:sp>
      <p:sp>
        <p:nvSpPr>
          <p:cNvPr id="3" name="Content Placeholder 2"/>
          <p:cNvSpPr>
            <a:spLocks noGrp="1"/>
          </p:cNvSpPr>
          <p:nvPr>
            <p:ph idx="1"/>
          </p:nvPr>
        </p:nvSpPr>
        <p:spPr>
          <a:xfrm>
            <a:off x="457200" y="1295400"/>
            <a:ext cx="8610600" cy="5257800"/>
          </a:xfrm>
        </p:spPr>
        <p:txBody>
          <a:bodyPr/>
          <a:lstStyle/>
          <a:p>
            <a:r>
              <a:rPr lang="en-US" b="1" dirty="0" smtClean="0"/>
              <a:t>Standard Arrangements</a:t>
            </a:r>
          </a:p>
          <a:p>
            <a:pPr lvl="1"/>
            <a:r>
              <a:rPr lang="en-US" dirty="0" smtClean="0"/>
              <a:t>Directive control under one employer</a:t>
            </a:r>
          </a:p>
          <a:p>
            <a:pPr lvl="1"/>
            <a:r>
              <a:rPr lang="en-US" dirty="0" smtClean="0"/>
              <a:t>Traditional Independent contractor</a:t>
            </a:r>
          </a:p>
          <a:p>
            <a:pPr lvl="1"/>
            <a:endParaRPr lang="en-US" dirty="0"/>
          </a:p>
          <a:p>
            <a:r>
              <a:rPr lang="en-US" b="1" dirty="0" smtClean="0"/>
              <a:t>Non-Standard Arrangements</a:t>
            </a:r>
          </a:p>
          <a:p>
            <a:pPr lvl="1"/>
            <a:r>
              <a:rPr lang="en-US" dirty="0" smtClean="0"/>
              <a:t>Directive control under two employers</a:t>
            </a:r>
          </a:p>
          <a:p>
            <a:pPr lvl="1"/>
            <a:r>
              <a:rPr lang="en-US" dirty="0" smtClean="0"/>
              <a:t>Online intermediated work</a:t>
            </a:r>
          </a:p>
          <a:p>
            <a:pPr lvl="1"/>
            <a:r>
              <a:rPr lang="en-US" dirty="0" smtClean="0"/>
              <a:t>Misclassified independent contractors</a:t>
            </a:r>
            <a:endParaRPr lang="en-US" dirty="0"/>
          </a:p>
        </p:txBody>
      </p:sp>
    </p:spTree>
    <p:extLst>
      <p:ext uri="{BB962C8B-B14F-4D97-AF65-F5344CB8AC3E}">
        <p14:creationId xmlns:p14="http://schemas.microsoft.com/office/powerpoint/2010/main" val="1517963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067800" cy="762000"/>
          </a:xfrm>
        </p:spPr>
        <p:txBody>
          <a:bodyPr>
            <a:noAutofit/>
          </a:bodyPr>
          <a:lstStyle/>
          <a:p>
            <a:r>
              <a:rPr lang="en-US" sz="4000" b="1" dirty="0" smtClean="0"/>
              <a:t>How Common Are New Arrangements? </a:t>
            </a:r>
            <a:endParaRPr lang="en-US" sz="4000" b="1" dirty="0"/>
          </a:p>
        </p:txBody>
      </p:sp>
      <p:sp>
        <p:nvSpPr>
          <p:cNvPr id="3" name="Content Placeholder 2"/>
          <p:cNvSpPr>
            <a:spLocks noGrp="1"/>
          </p:cNvSpPr>
          <p:nvPr>
            <p:ph idx="1"/>
          </p:nvPr>
        </p:nvSpPr>
        <p:spPr>
          <a:xfrm>
            <a:off x="228600" y="914400"/>
            <a:ext cx="8845296" cy="5943600"/>
          </a:xfrm>
        </p:spPr>
        <p:txBody>
          <a:bodyPr>
            <a:normAutofit fontScale="85000" lnSpcReduction="20000"/>
          </a:bodyPr>
          <a:lstStyle/>
          <a:p>
            <a:r>
              <a:rPr lang="en-US" sz="2800" b="1" dirty="0" smtClean="0"/>
              <a:t>1995—2005 (BLS)</a:t>
            </a:r>
          </a:p>
          <a:p>
            <a:pPr lvl="1"/>
            <a:r>
              <a:rPr lang="en-US" sz="2100" dirty="0" smtClean="0"/>
              <a:t>9.3 to 10.1%  of total employment is non-standard</a:t>
            </a:r>
          </a:p>
          <a:p>
            <a:r>
              <a:rPr lang="en-US" sz="2800" b="1" dirty="0" smtClean="0"/>
              <a:t>2005—2015 (BLS)</a:t>
            </a:r>
          </a:p>
          <a:p>
            <a:pPr lvl="1"/>
            <a:r>
              <a:rPr lang="en-US" sz="2100" dirty="0" smtClean="0"/>
              <a:t>10.1 to 15.8%  of total employment is non-standard</a:t>
            </a:r>
          </a:p>
          <a:p>
            <a:pPr lvl="1"/>
            <a:r>
              <a:rPr lang="en-US" sz="2100" dirty="0" smtClean="0"/>
              <a:t>Represents an increase of 9.4 million over ten year period </a:t>
            </a:r>
          </a:p>
          <a:p>
            <a:pPr lvl="2"/>
            <a:r>
              <a:rPr lang="en-US" sz="2100" dirty="0" smtClean="0"/>
              <a:t>Greater than the rise in total employment for same period</a:t>
            </a:r>
          </a:p>
          <a:p>
            <a:pPr lvl="2"/>
            <a:r>
              <a:rPr lang="en-US" sz="2100" dirty="0" smtClean="0"/>
              <a:t>Meaning there was a small net decline in number of workers in standard arrangements</a:t>
            </a:r>
            <a:endParaRPr lang="en-US" sz="2100" dirty="0"/>
          </a:p>
          <a:p>
            <a:pPr lvl="3"/>
            <a:r>
              <a:rPr lang="en-US" sz="2100" dirty="0"/>
              <a:t>Katz, L.F. &amp; Krueger, A.B. (2016). </a:t>
            </a:r>
            <a:r>
              <a:rPr lang="en-US" sz="2100" dirty="0" smtClean="0"/>
              <a:t>NBER.</a:t>
            </a:r>
          </a:p>
          <a:p>
            <a:r>
              <a:rPr lang="en-US" sz="2800" b="1" dirty="0"/>
              <a:t>2010 National Health Interview Survey </a:t>
            </a:r>
          </a:p>
          <a:p>
            <a:pPr lvl="1"/>
            <a:r>
              <a:rPr lang="en-US" sz="2100" dirty="0"/>
              <a:t>18.7% of 27,157 adults work in non-standard arrangements</a:t>
            </a:r>
          </a:p>
          <a:p>
            <a:pPr lvl="1"/>
            <a:r>
              <a:rPr lang="en-US" sz="2100" dirty="0"/>
              <a:t>Represents ~29 million total US </a:t>
            </a:r>
            <a:r>
              <a:rPr lang="en-US" sz="2100" dirty="0" smtClean="0"/>
              <a:t>workers (</a:t>
            </a:r>
            <a:r>
              <a:rPr lang="en-US" sz="2100" dirty="0" err="1" smtClean="0"/>
              <a:t>Alterman</a:t>
            </a:r>
            <a:r>
              <a:rPr lang="en-US" sz="2100" dirty="0"/>
              <a:t> </a:t>
            </a:r>
            <a:r>
              <a:rPr lang="en-US" sz="2100" dirty="0" smtClean="0"/>
              <a:t>(2013</a:t>
            </a:r>
            <a:r>
              <a:rPr lang="en-US" sz="2100" dirty="0"/>
              <a:t>). Am J </a:t>
            </a:r>
            <a:r>
              <a:rPr lang="en-US" sz="2100" dirty="0" err="1"/>
              <a:t>Ind</a:t>
            </a:r>
            <a:r>
              <a:rPr lang="en-US" sz="2100" dirty="0"/>
              <a:t> </a:t>
            </a:r>
            <a:r>
              <a:rPr lang="en-US" sz="2100" dirty="0" smtClean="0"/>
              <a:t>Med)</a:t>
            </a:r>
            <a:endParaRPr lang="en-US" sz="2100" b="1" dirty="0" smtClean="0"/>
          </a:p>
          <a:p>
            <a:r>
              <a:rPr lang="en-US" sz="2800" b="1" dirty="0"/>
              <a:t>GAO, 2015</a:t>
            </a:r>
          </a:p>
          <a:p>
            <a:pPr lvl="1"/>
            <a:r>
              <a:rPr lang="en-US" sz="2100" dirty="0"/>
              <a:t>Size of the contingent workforce can range from less than 5% to more than 33% of total employed labor force, depending on widely-varying definitions of “contingent” work </a:t>
            </a:r>
          </a:p>
          <a:p>
            <a:pPr lvl="1"/>
            <a:r>
              <a:rPr lang="en-US" sz="2100" dirty="0" smtClean="0"/>
              <a:t>“Core contingent” (agency &amp; direct hire temps, on-call, day laborers) workforce 7.9%</a:t>
            </a:r>
          </a:p>
          <a:p>
            <a:r>
              <a:rPr lang="en-US" sz="2800" b="1" dirty="0" smtClean="0"/>
              <a:t>JP Morgan Chase (2016)</a:t>
            </a:r>
          </a:p>
          <a:p>
            <a:pPr lvl="1"/>
            <a:r>
              <a:rPr lang="en-US" sz="2100" dirty="0" smtClean="0"/>
              <a:t>In a study using financial data from 2012 to 2015, 4.2% of adults, or 10.3 million, earned income from the </a:t>
            </a:r>
            <a:r>
              <a:rPr lang="en-US" sz="2100" i="1" dirty="0" smtClean="0"/>
              <a:t>online platform economy</a:t>
            </a:r>
          </a:p>
          <a:p>
            <a:endParaRPr lang="en-US" dirty="0"/>
          </a:p>
        </p:txBody>
      </p:sp>
    </p:spTree>
    <p:extLst>
      <p:ext uri="{BB962C8B-B14F-4D97-AF65-F5344CB8AC3E}">
        <p14:creationId xmlns:p14="http://schemas.microsoft.com/office/powerpoint/2010/main" val="348490714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ASPOLLED" val="F4E57134F29248C69953011450C05964"/>
  <p:tag name="TPVERSION" val="5"/>
  <p:tag name="TPFULLVERSION" val="5.3.1.3337"/>
  <p:tag name="PPTVERSION" val="15"/>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10459</TotalTime>
  <Words>3930</Words>
  <Application>Microsoft Office PowerPoint</Application>
  <PresentationFormat>On-screen Show (4:3)</PresentationFormat>
  <Paragraphs>505</Paragraphs>
  <Slides>57</Slides>
  <Notes>2</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CHANGING WORLD OF WORK: Implications for Management, Economics, Law and Health </vt:lpstr>
      <vt:lpstr>21st Century Work Characteristics</vt:lpstr>
      <vt:lpstr>Employment: From Stability to Precariousness</vt:lpstr>
      <vt:lpstr>Employment: From Stability to Precariousness</vt:lpstr>
      <vt:lpstr>PowerPoint Presentation</vt:lpstr>
      <vt:lpstr>PowerPoint Presentation</vt:lpstr>
      <vt:lpstr>Taxonomy of the New Arrangements</vt:lpstr>
      <vt:lpstr>Eye of the Beholder</vt:lpstr>
      <vt:lpstr>How Common Are New Arrangements? </vt:lpstr>
      <vt:lpstr>On-Line Platform Economy</vt:lpstr>
      <vt:lpstr>Earning Income from the Online Platform</vt:lpstr>
      <vt:lpstr>Temporary Services Industry</vt:lpstr>
      <vt:lpstr>Firms Using Temporary Workers by Size</vt:lpstr>
      <vt:lpstr>Occupations in Temporary Help Industry, 2014</vt:lpstr>
      <vt:lpstr>Temporary Employment by Region</vt:lpstr>
      <vt:lpstr>Incentives for Employers to Hire Temps</vt:lpstr>
      <vt:lpstr>PowerPoint Presentation</vt:lpstr>
      <vt:lpstr>Why People Do Temporary Staffing Work Source: ASA (2014) https://americanstaffing.net/wp-content/uploads/2014/08/Fact_Sheet_Aug_20141.pdf</vt:lpstr>
      <vt:lpstr>Issues in New Economic Work:  Managerial, Economic, Legal and Health </vt:lpstr>
      <vt:lpstr>Toward Higher Skill and Pay</vt:lpstr>
      <vt:lpstr>Online Income: Offset vs. Supplement?</vt:lpstr>
      <vt:lpstr> Legal Issues  </vt:lpstr>
      <vt:lpstr>Employee versus Contractor</vt:lpstr>
      <vt:lpstr>Employee versus Contractor</vt:lpstr>
      <vt:lpstr>States: Oregon</vt:lpstr>
      <vt:lpstr>States: Alaska</vt:lpstr>
      <vt:lpstr>“The Fissured Workplace”</vt:lpstr>
      <vt:lpstr>New Guidance from WHD/DOL</vt:lpstr>
      <vt:lpstr>PowerPoint Presentation</vt:lpstr>
      <vt:lpstr>PowerPoint Presentation</vt:lpstr>
      <vt:lpstr>Health: New Economic Work </vt:lpstr>
      <vt:lpstr>What Are the Exposures Affecting Health? </vt:lpstr>
      <vt:lpstr>  Health &amp; Safety Implications  Using Differential Risk Analysis  </vt:lpstr>
      <vt:lpstr>Social Insurance Access</vt:lpstr>
      <vt:lpstr>Unequal Life Spans</vt:lpstr>
      <vt:lpstr>Employment Type as a Social Determinant</vt:lpstr>
      <vt:lpstr>Mental Health</vt:lpstr>
      <vt:lpstr>Percentage Change in Work Stress by Type of Employment: 2002-2014  </vt:lpstr>
      <vt:lpstr>Percentage Change in Work Stress NIOSH Quality of WorkLife Study</vt:lpstr>
      <vt:lpstr>Mortality Risk—Europe </vt:lpstr>
      <vt:lpstr>Mortality Risk—U.S.  </vt:lpstr>
      <vt:lpstr>Morbidity: Injury </vt:lpstr>
      <vt:lpstr>New Employment: Social Consequences</vt:lpstr>
      <vt:lpstr>Morbidity: Illness</vt:lpstr>
      <vt:lpstr>Right to Paid Sick Leave</vt:lpstr>
      <vt:lpstr>Right to Paid Sick Leave</vt:lpstr>
      <vt:lpstr>Rights: Paid Sick Leave</vt:lpstr>
      <vt:lpstr>Executive Order 13706—Labor Day 2015</vt:lpstr>
      <vt:lpstr>Healthy Families Act</vt:lpstr>
      <vt:lpstr>Why the Differential Risks?</vt:lpstr>
      <vt:lpstr>Research 1 </vt:lpstr>
      <vt:lpstr>Research 2</vt:lpstr>
      <vt:lpstr>Research 3</vt:lpstr>
      <vt:lpstr>Some Final Thoughts</vt:lpstr>
      <vt:lpstr>OSHA/NIOSH Recommended Practices</vt:lpstr>
      <vt:lpstr>DOL/NIOSH Recommendations Agencies and Clients</vt:lpstr>
      <vt:lpstr>Thank You!</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Gregory</dc:creator>
  <cp:lastModifiedBy>CCLD</cp:lastModifiedBy>
  <cp:revision>381</cp:revision>
  <cp:lastPrinted>2016-04-07T19:44:11Z</cp:lastPrinted>
  <dcterms:created xsi:type="dcterms:W3CDTF">2013-10-07T23:24:50Z</dcterms:created>
  <dcterms:modified xsi:type="dcterms:W3CDTF">2016-08-02T13:58:06Z</dcterms:modified>
</cp:coreProperties>
</file>